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4"/>
  </p:notes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64" r:id="rId17"/>
    <p:sldId id="272" r:id="rId18"/>
    <p:sldId id="265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6" autoAdjust="0"/>
    <p:restoredTop sz="91956" autoAdjust="0"/>
  </p:normalViewPr>
  <p:slideViewPr>
    <p:cSldViewPr>
      <p:cViewPr varScale="1">
        <p:scale>
          <a:sx n="146" d="100"/>
          <a:sy n="146" d="100"/>
        </p:scale>
        <p:origin x="-10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7ED8C-B58B-4612-95CA-6BA3232D5B18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8B98D33-93DD-4774-BB27-3F158344BCDB}">
      <dgm:prSet/>
      <dgm:spPr/>
      <dgm:t>
        <a:bodyPr/>
        <a:lstStyle/>
        <a:p>
          <a:pPr rtl="0"/>
          <a:r>
            <a:rPr lang="en-US" b="1" smtClean="0"/>
            <a:t>Self-management</a:t>
          </a:r>
          <a:endParaRPr lang="en-US"/>
        </a:p>
      </dgm:t>
    </dgm:pt>
    <dgm:pt modelId="{49D61CD5-D1A2-44B7-96E8-F213E0290422}" type="parTrans" cxnId="{F4FDFFAB-D186-4DB2-9CA9-90DF429B38FA}">
      <dgm:prSet/>
      <dgm:spPr/>
      <dgm:t>
        <a:bodyPr/>
        <a:lstStyle/>
        <a:p>
          <a:endParaRPr lang="en-US"/>
        </a:p>
      </dgm:t>
    </dgm:pt>
    <dgm:pt modelId="{44B692E3-16D2-41BF-B5E4-EC12D5B1E010}" type="sibTrans" cxnId="{F4FDFFAB-D186-4DB2-9CA9-90DF429B38FA}">
      <dgm:prSet/>
      <dgm:spPr/>
      <dgm:t>
        <a:bodyPr/>
        <a:lstStyle/>
        <a:p>
          <a:endParaRPr lang="en-US"/>
        </a:p>
      </dgm:t>
    </dgm:pt>
    <dgm:pt modelId="{3FBC3FC8-0809-4A03-BE33-6A3596C66298}">
      <dgm:prSet/>
      <dgm:spPr/>
      <dgm:t>
        <a:bodyPr/>
        <a:lstStyle/>
        <a:p>
          <a:pPr rtl="0"/>
          <a:r>
            <a:rPr lang="en-US" dirty="0" smtClean="0"/>
            <a:t>Control</a:t>
          </a:r>
          <a:endParaRPr lang="en-US" dirty="0"/>
        </a:p>
      </dgm:t>
    </dgm:pt>
    <dgm:pt modelId="{1D7A2F14-1DE6-455E-A8F8-C45FB365C51E}" type="parTrans" cxnId="{09A3F5D0-77C2-4230-A6BA-E9CB20944A0F}">
      <dgm:prSet/>
      <dgm:spPr/>
      <dgm:t>
        <a:bodyPr/>
        <a:lstStyle/>
        <a:p>
          <a:endParaRPr lang="en-US"/>
        </a:p>
      </dgm:t>
    </dgm:pt>
    <dgm:pt modelId="{C2AB893A-602F-4E10-AFAE-F4969C6A0514}" type="sibTrans" cxnId="{09A3F5D0-77C2-4230-A6BA-E9CB20944A0F}">
      <dgm:prSet/>
      <dgm:spPr/>
      <dgm:t>
        <a:bodyPr/>
        <a:lstStyle/>
        <a:p>
          <a:endParaRPr lang="en-US"/>
        </a:p>
      </dgm:t>
    </dgm:pt>
    <dgm:pt modelId="{7958785A-1AA8-4590-B6DE-A917B23C8119}">
      <dgm:prSet/>
      <dgm:spPr/>
      <dgm:t>
        <a:bodyPr/>
        <a:lstStyle/>
        <a:p>
          <a:pPr rtl="0"/>
          <a:r>
            <a:rPr lang="en-US" b="1" smtClean="0"/>
            <a:t>Motivation</a:t>
          </a:r>
          <a:endParaRPr lang="en-US"/>
        </a:p>
      </dgm:t>
    </dgm:pt>
    <dgm:pt modelId="{318EF3EC-BFB9-4020-9342-A8E1E3187D58}" type="parTrans" cxnId="{BF551F05-F384-4DCC-9686-ED965D2A8880}">
      <dgm:prSet/>
      <dgm:spPr/>
      <dgm:t>
        <a:bodyPr/>
        <a:lstStyle/>
        <a:p>
          <a:endParaRPr lang="en-US"/>
        </a:p>
      </dgm:t>
    </dgm:pt>
    <dgm:pt modelId="{DE4A9648-DC46-4C9A-AF80-A83306D43E95}" type="sibTrans" cxnId="{BF551F05-F384-4DCC-9686-ED965D2A8880}">
      <dgm:prSet/>
      <dgm:spPr/>
      <dgm:t>
        <a:bodyPr/>
        <a:lstStyle/>
        <a:p>
          <a:endParaRPr lang="en-US"/>
        </a:p>
      </dgm:t>
    </dgm:pt>
    <dgm:pt modelId="{6232FB63-9065-42F6-816A-EA269272E8BD}">
      <dgm:prSet/>
      <dgm:spPr/>
      <dgm:t>
        <a:bodyPr/>
        <a:lstStyle/>
        <a:p>
          <a:pPr rtl="0"/>
          <a:r>
            <a:rPr lang="en-US" smtClean="0"/>
            <a:t>Entering and task</a:t>
          </a:r>
          <a:endParaRPr lang="en-US"/>
        </a:p>
      </dgm:t>
    </dgm:pt>
    <dgm:pt modelId="{2837F495-542C-4BE4-BDF1-DE66E24340E0}" type="parTrans" cxnId="{B4E66592-E9A7-4BD0-817F-D9A3A67123A9}">
      <dgm:prSet/>
      <dgm:spPr/>
      <dgm:t>
        <a:bodyPr/>
        <a:lstStyle/>
        <a:p>
          <a:endParaRPr lang="en-US"/>
        </a:p>
      </dgm:t>
    </dgm:pt>
    <dgm:pt modelId="{E2722515-7128-4048-994D-54E4F74DEF94}" type="sibTrans" cxnId="{B4E66592-E9A7-4BD0-817F-D9A3A67123A9}">
      <dgm:prSet/>
      <dgm:spPr/>
      <dgm:t>
        <a:bodyPr/>
        <a:lstStyle/>
        <a:p>
          <a:endParaRPr lang="en-US"/>
        </a:p>
      </dgm:t>
    </dgm:pt>
    <dgm:pt modelId="{A9CE82DB-F2A0-4500-9DE5-BCD91BA34AB9}">
      <dgm:prSet/>
      <dgm:spPr/>
      <dgm:t>
        <a:bodyPr/>
        <a:lstStyle/>
        <a:p>
          <a:pPr rtl="0"/>
          <a:r>
            <a:rPr lang="en-US" b="1" smtClean="0"/>
            <a:t>Self-monitoring</a:t>
          </a:r>
          <a:endParaRPr lang="en-US"/>
        </a:p>
      </dgm:t>
    </dgm:pt>
    <dgm:pt modelId="{15E652B4-3371-4764-BB94-063F2F17BD22}" type="parTrans" cxnId="{F0EC44E5-E73E-47B3-A094-932610737377}">
      <dgm:prSet/>
      <dgm:spPr/>
      <dgm:t>
        <a:bodyPr/>
        <a:lstStyle/>
        <a:p>
          <a:endParaRPr lang="en-US"/>
        </a:p>
      </dgm:t>
    </dgm:pt>
    <dgm:pt modelId="{9BD50D9A-CA95-498C-84BA-0F0F269317C9}" type="sibTrans" cxnId="{F0EC44E5-E73E-47B3-A094-932610737377}">
      <dgm:prSet/>
      <dgm:spPr/>
      <dgm:t>
        <a:bodyPr/>
        <a:lstStyle/>
        <a:p>
          <a:endParaRPr lang="en-US"/>
        </a:p>
      </dgm:t>
    </dgm:pt>
    <dgm:pt modelId="{2EE82A68-2157-4182-81A1-4E129176DF1E}">
      <dgm:prSet/>
      <dgm:spPr/>
      <dgm:t>
        <a:bodyPr/>
        <a:lstStyle/>
        <a:p>
          <a:pPr rtl="0"/>
          <a:r>
            <a:rPr lang="en-US" smtClean="0"/>
            <a:t>Responsibility</a:t>
          </a:r>
          <a:endParaRPr lang="en-US"/>
        </a:p>
      </dgm:t>
    </dgm:pt>
    <dgm:pt modelId="{C0B46882-76E8-4EA8-93C8-0427423FE009}" type="parTrans" cxnId="{496F6029-5D80-4492-BB50-602C90AB2587}">
      <dgm:prSet/>
      <dgm:spPr/>
      <dgm:t>
        <a:bodyPr/>
        <a:lstStyle/>
        <a:p>
          <a:endParaRPr lang="en-US"/>
        </a:p>
      </dgm:t>
    </dgm:pt>
    <dgm:pt modelId="{621CD9B9-87BB-48FE-98CF-356893379242}" type="sibTrans" cxnId="{496F6029-5D80-4492-BB50-602C90AB2587}">
      <dgm:prSet/>
      <dgm:spPr/>
      <dgm:t>
        <a:bodyPr/>
        <a:lstStyle/>
        <a:p>
          <a:endParaRPr lang="en-US"/>
        </a:p>
      </dgm:t>
    </dgm:pt>
    <dgm:pt modelId="{CAD0E021-36FA-4609-934E-FD0191F18422}" type="pres">
      <dgm:prSet presAssocID="{0C67ED8C-B58B-4612-95CA-6BA3232D5B1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60EEFD-09EE-4622-9E56-347743B537D7}" type="pres">
      <dgm:prSet presAssocID="{98B98D33-93DD-4774-BB27-3F158344BCDB}" presName="circle1" presStyleLbl="node1" presStyleIdx="0" presStyleCnt="3"/>
      <dgm:spPr/>
    </dgm:pt>
    <dgm:pt modelId="{EF7619AB-5369-4034-8377-59B7559A9B96}" type="pres">
      <dgm:prSet presAssocID="{98B98D33-93DD-4774-BB27-3F158344BCDB}" presName="space" presStyleCnt="0"/>
      <dgm:spPr/>
    </dgm:pt>
    <dgm:pt modelId="{A1480542-7481-4D8D-B419-D1E3479B7392}" type="pres">
      <dgm:prSet presAssocID="{98B98D33-93DD-4774-BB27-3F158344BCDB}" presName="rect1" presStyleLbl="alignAcc1" presStyleIdx="0" presStyleCnt="3"/>
      <dgm:spPr/>
      <dgm:t>
        <a:bodyPr/>
        <a:lstStyle/>
        <a:p>
          <a:endParaRPr lang="en-US"/>
        </a:p>
      </dgm:t>
    </dgm:pt>
    <dgm:pt modelId="{0E79A55E-81DF-48DB-AB82-1137825979DB}" type="pres">
      <dgm:prSet presAssocID="{7958785A-1AA8-4590-B6DE-A917B23C8119}" presName="vertSpace2" presStyleLbl="node1" presStyleIdx="0" presStyleCnt="3"/>
      <dgm:spPr/>
    </dgm:pt>
    <dgm:pt modelId="{C2BCD30A-2882-4B86-889B-6484E70F4F0B}" type="pres">
      <dgm:prSet presAssocID="{7958785A-1AA8-4590-B6DE-A917B23C8119}" presName="circle2" presStyleLbl="node1" presStyleIdx="1" presStyleCnt="3"/>
      <dgm:spPr/>
    </dgm:pt>
    <dgm:pt modelId="{FB4F814C-271A-45A8-B40C-4C296EFD0EF9}" type="pres">
      <dgm:prSet presAssocID="{7958785A-1AA8-4590-B6DE-A917B23C8119}" presName="rect2" presStyleLbl="alignAcc1" presStyleIdx="1" presStyleCnt="3"/>
      <dgm:spPr/>
      <dgm:t>
        <a:bodyPr/>
        <a:lstStyle/>
        <a:p>
          <a:endParaRPr lang="en-US"/>
        </a:p>
      </dgm:t>
    </dgm:pt>
    <dgm:pt modelId="{2CD333FD-CC7C-4E32-87C9-86B3AEE79B1F}" type="pres">
      <dgm:prSet presAssocID="{A9CE82DB-F2A0-4500-9DE5-BCD91BA34AB9}" presName="vertSpace3" presStyleLbl="node1" presStyleIdx="1" presStyleCnt="3"/>
      <dgm:spPr/>
    </dgm:pt>
    <dgm:pt modelId="{C5D3E5C5-B152-4496-A4AD-772848B7B699}" type="pres">
      <dgm:prSet presAssocID="{A9CE82DB-F2A0-4500-9DE5-BCD91BA34AB9}" presName="circle3" presStyleLbl="node1" presStyleIdx="2" presStyleCnt="3"/>
      <dgm:spPr/>
    </dgm:pt>
    <dgm:pt modelId="{C51AF704-F05F-4464-B1EB-9130163B7C51}" type="pres">
      <dgm:prSet presAssocID="{A9CE82DB-F2A0-4500-9DE5-BCD91BA34AB9}" presName="rect3" presStyleLbl="alignAcc1" presStyleIdx="2" presStyleCnt="3"/>
      <dgm:spPr/>
      <dgm:t>
        <a:bodyPr/>
        <a:lstStyle/>
        <a:p>
          <a:endParaRPr lang="en-US"/>
        </a:p>
      </dgm:t>
    </dgm:pt>
    <dgm:pt modelId="{970948AE-79B4-4A6C-A396-6C30E419CB6B}" type="pres">
      <dgm:prSet presAssocID="{98B98D33-93DD-4774-BB27-3F158344BCD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3E4D2-337F-4644-ADCB-3C55BD7D42DE}" type="pres">
      <dgm:prSet presAssocID="{98B98D33-93DD-4774-BB27-3F158344BCD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410B2-119F-4A51-A403-06617C4BDC81}" type="pres">
      <dgm:prSet presAssocID="{7958785A-1AA8-4590-B6DE-A917B23C811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6D057-9A58-4DA3-B0C2-CAE2A7055A75}" type="pres">
      <dgm:prSet presAssocID="{7958785A-1AA8-4590-B6DE-A917B23C811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21846-A12C-47AA-A8E1-564F6ED440B0}" type="pres">
      <dgm:prSet presAssocID="{A9CE82DB-F2A0-4500-9DE5-BCD91BA34AB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BEDA4-7463-4C4F-9D87-B97319646456}" type="pres">
      <dgm:prSet presAssocID="{A9CE82DB-F2A0-4500-9DE5-BCD91BA34AB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012F6-E057-40F6-8B31-9A2CE4F2F659}" type="presOf" srcId="{98B98D33-93DD-4774-BB27-3F158344BCDB}" destId="{A1480542-7481-4D8D-B419-D1E3479B7392}" srcOrd="0" destOrd="0" presId="urn:microsoft.com/office/officeart/2005/8/layout/target3"/>
    <dgm:cxn modelId="{BF551F05-F384-4DCC-9686-ED965D2A8880}" srcId="{0C67ED8C-B58B-4612-95CA-6BA3232D5B18}" destId="{7958785A-1AA8-4590-B6DE-A917B23C8119}" srcOrd="1" destOrd="0" parTransId="{318EF3EC-BFB9-4020-9342-A8E1E3187D58}" sibTransId="{DE4A9648-DC46-4C9A-AF80-A83306D43E95}"/>
    <dgm:cxn modelId="{42E8D6A2-266B-48A1-A5E8-24640D27D21B}" type="presOf" srcId="{7958785A-1AA8-4590-B6DE-A917B23C8119}" destId="{F8A410B2-119F-4A51-A403-06617C4BDC81}" srcOrd="1" destOrd="0" presId="urn:microsoft.com/office/officeart/2005/8/layout/target3"/>
    <dgm:cxn modelId="{496F6029-5D80-4492-BB50-602C90AB2587}" srcId="{A9CE82DB-F2A0-4500-9DE5-BCD91BA34AB9}" destId="{2EE82A68-2157-4182-81A1-4E129176DF1E}" srcOrd="0" destOrd="0" parTransId="{C0B46882-76E8-4EA8-93C8-0427423FE009}" sibTransId="{621CD9B9-87BB-48FE-98CF-356893379242}"/>
    <dgm:cxn modelId="{F4FDFFAB-D186-4DB2-9CA9-90DF429B38FA}" srcId="{0C67ED8C-B58B-4612-95CA-6BA3232D5B18}" destId="{98B98D33-93DD-4774-BB27-3F158344BCDB}" srcOrd="0" destOrd="0" parTransId="{49D61CD5-D1A2-44B7-96E8-F213E0290422}" sibTransId="{44B692E3-16D2-41BF-B5E4-EC12D5B1E010}"/>
    <dgm:cxn modelId="{4ECA8810-D6F0-4295-8EE7-2F5BD1F54A7F}" type="presOf" srcId="{7958785A-1AA8-4590-B6DE-A917B23C8119}" destId="{FB4F814C-271A-45A8-B40C-4C296EFD0EF9}" srcOrd="0" destOrd="0" presId="urn:microsoft.com/office/officeart/2005/8/layout/target3"/>
    <dgm:cxn modelId="{D535DD66-DA20-40C9-B681-379A0AC351C6}" type="presOf" srcId="{98B98D33-93DD-4774-BB27-3F158344BCDB}" destId="{970948AE-79B4-4A6C-A396-6C30E419CB6B}" srcOrd="1" destOrd="0" presId="urn:microsoft.com/office/officeart/2005/8/layout/target3"/>
    <dgm:cxn modelId="{F0EC44E5-E73E-47B3-A094-932610737377}" srcId="{0C67ED8C-B58B-4612-95CA-6BA3232D5B18}" destId="{A9CE82DB-F2A0-4500-9DE5-BCD91BA34AB9}" srcOrd="2" destOrd="0" parTransId="{15E652B4-3371-4764-BB94-063F2F17BD22}" sibTransId="{9BD50D9A-CA95-498C-84BA-0F0F269317C9}"/>
    <dgm:cxn modelId="{123DD90F-90A4-4000-BCB8-67A7518FC969}" type="presOf" srcId="{A9CE82DB-F2A0-4500-9DE5-BCD91BA34AB9}" destId="{C51AF704-F05F-4464-B1EB-9130163B7C51}" srcOrd="0" destOrd="0" presId="urn:microsoft.com/office/officeart/2005/8/layout/target3"/>
    <dgm:cxn modelId="{B4E66592-E9A7-4BD0-817F-D9A3A67123A9}" srcId="{7958785A-1AA8-4590-B6DE-A917B23C8119}" destId="{6232FB63-9065-42F6-816A-EA269272E8BD}" srcOrd="0" destOrd="0" parTransId="{2837F495-542C-4BE4-BDF1-DE66E24340E0}" sibTransId="{E2722515-7128-4048-994D-54E4F74DEF94}"/>
    <dgm:cxn modelId="{011F4632-CBAE-4600-B812-F9DA82514884}" type="presOf" srcId="{3FBC3FC8-0809-4A03-BE33-6A3596C66298}" destId="{CA23E4D2-337F-4644-ADCB-3C55BD7D42DE}" srcOrd="0" destOrd="0" presId="urn:microsoft.com/office/officeart/2005/8/layout/target3"/>
    <dgm:cxn modelId="{10BB8413-3EDE-490B-8BC6-987648AB5C93}" type="presOf" srcId="{6232FB63-9065-42F6-816A-EA269272E8BD}" destId="{6BD6D057-9A58-4DA3-B0C2-CAE2A7055A75}" srcOrd="0" destOrd="0" presId="urn:microsoft.com/office/officeart/2005/8/layout/target3"/>
    <dgm:cxn modelId="{F4F2E234-CBBE-439F-8821-6FE02FA8B963}" type="presOf" srcId="{2EE82A68-2157-4182-81A1-4E129176DF1E}" destId="{6C0BEDA4-7463-4C4F-9D87-B97319646456}" srcOrd="0" destOrd="0" presId="urn:microsoft.com/office/officeart/2005/8/layout/target3"/>
    <dgm:cxn modelId="{CF2BB372-F411-45C6-94C3-5E312C24F253}" type="presOf" srcId="{0C67ED8C-B58B-4612-95CA-6BA3232D5B18}" destId="{CAD0E021-36FA-4609-934E-FD0191F18422}" srcOrd="0" destOrd="0" presId="urn:microsoft.com/office/officeart/2005/8/layout/target3"/>
    <dgm:cxn modelId="{456472F4-6EA9-4F90-B65A-8FE4B8909AB7}" type="presOf" srcId="{A9CE82DB-F2A0-4500-9DE5-BCD91BA34AB9}" destId="{B3321846-A12C-47AA-A8E1-564F6ED440B0}" srcOrd="1" destOrd="0" presId="urn:microsoft.com/office/officeart/2005/8/layout/target3"/>
    <dgm:cxn modelId="{09A3F5D0-77C2-4230-A6BA-E9CB20944A0F}" srcId="{98B98D33-93DD-4774-BB27-3F158344BCDB}" destId="{3FBC3FC8-0809-4A03-BE33-6A3596C66298}" srcOrd="0" destOrd="0" parTransId="{1D7A2F14-1DE6-455E-A8F8-C45FB365C51E}" sibTransId="{C2AB893A-602F-4E10-AFAE-F4969C6A0514}"/>
    <dgm:cxn modelId="{1D64391F-B847-4B2D-BCA6-C6271987D633}" type="presParOf" srcId="{CAD0E021-36FA-4609-934E-FD0191F18422}" destId="{6960EEFD-09EE-4622-9E56-347743B537D7}" srcOrd="0" destOrd="0" presId="urn:microsoft.com/office/officeart/2005/8/layout/target3"/>
    <dgm:cxn modelId="{8F084919-60FE-4889-BE73-19BD5494C9C6}" type="presParOf" srcId="{CAD0E021-36FA-4609-934E-FD0191F18422}" destId="{EF7619AB-5369-4034-8377-59B7559A9B96}" srcOrd="1" destOrd="0" presId="urn:microsoft.com/office/officeart/2005/8/layout/target3"/>
    <dgm:cxn modelId="{7036F913-60B0-4D70-9A19-08F934A1AE88}" type="presParOf" srcId="{CAD0E021-36FA-4609-934E-FD0191F18422}" destId="{A1480542-7481-4D8D-B419-D1E3479B7392}" srcOrd="2" destOrd="0" presId="urn:microsoft.com/office/officeart/2005/8/layout/target3"/>
    <dgm:cxn modelId="{15AC00FB-4572-471D-A6F5-08093BDCCA53}" type="presParOf" srcId="{CAD0E021-36FA-4609-934E-FD0191F18422}" destId="{0E79A55E-81DF-48DB-AB82-1137825979DB}" srcOrd="3" destOrd="0" presId="urn:microsoft.com/office/officeart/2005/8/layout/target3"/>
    <dgm:cxn modelId="{41906E09-23C9-4BBA-96AD-4CE5EA821960}" type="presParOf" srcId="{CAD0E021-36FA-4609-934E-FD0191F18422}" destId="{C2BCD30A-2882-4B86-889B-6484E70F4F0B}" srcOrd="4" destOrd="0" presId="urn:microsoft.com/office/officeart/2005/8/layout/target3"/>
    <dgm:cxn modelId="{900E6A59-013A-40D9-91F7-77CA279265AE}" type="presParOf" srcId="{CAD0E021-36FA-4609-934E-FD0191F18422}" destId="{FB4F814C-271A-45A8-B40C-4C296EFD0EF9}" srcOrd="5" destOrd="0" presId="urn:microsoft.com/office/officeart/2005/8/layout/target3"/>
    <dgm:cxn modelId="{02A8C915-25B7-4B42-BAF6-2877F35E40C9}" type="presParOf" srcId="{CAD0E021-36FA-4609-934E-FD0191F18422}" destId="{2CD333FD-CC7C-4E32-87C9-86B3AEE79B1F}" srcOrd="6" destOrd="0" presId="urn:microsoft.com/office/officeart/2005/8/layout/target3"/>
    <dgm:cxn modelId="{B1274318-6D33-4ECD-B824-C40AAAC77C76}" type="presParOf" srcId="{CAD0E021-36FA-4609-934E-FD0191F18422}" destId="{C5D3E5C5-B152-4496-A4AD-772848B7B699}" srcOrd="7" destOrd="0" presId="urn:microsoft.com/office/officeart/2005/8/layout/target3"/>
    <dgm:cxn modelId="{CC33B0F1-A577-4E24-829C-0E8C33CFE2B8}" type="presParOf" srcId="{CAD0E021-36FA-4609-934E-FD0191F18422}" destId="{C51AF704-F05F-4464-B1EB-9130163B7C51}" srcOrd="8" destOrd="0" presId="urn:microsoft.com/office/officeart/2005/8/layout/target3"/>
    <dgm:cxn modelId="{E68B7CBF-7B86-4BA2-8C21-EE8E7766BC12}" type="presParOf" srcId="{CAD0E021-36FA-4609-934E-FD0191F18422}" destId="{970948AE-79B4-4A6C-A396-6C30E419CB6B}" srcOrd="9" destOrd="0" presId="urn:microsoft.com/office/officeart/2005/8/layout/target3"/>
    <dgm:cxn modelId="{8C98477F-104E-476A-95AC-702E4D1491FD}" type="presParOf" srcId="{CAD0E021-36FA-4609-934E-FD0191F18422}" destId="{CA23E4D2-337F-4644-ADCB-3C55BD7D42DE}" srcOrd="10" destOrd="0" presId="urn:microsoft.com/office/officeart/2005/8/layout/target3"/>
    <dgm:cxn modelId="{3B0945F9-7DEC-42A9-A663-C8E343CE2EB9}" type="presParOf" srcId="{CAD0E021-36FA-4609-934E-FD0191F18422}" destId="{F8A410B2-119F-4A51-A403-06617C4BDC81}" srcOrd="11" destOrd="0" presId="urn:microsoft.com/office/officeart/2005/8/layout/target3"/>
    <dgm:cxn modelId="{E4FD05FB-EB6A-4DE9-8BA4-1CAFCD7F5B92}" type="presParOf" srcId="{CAD0E021-36FA-4609-934E-FD0191F18422}" destId="{6BD6D057-9A58-4DA3-B0C2-CAE2A7055A75}" srcOrd="12" destOrd="0" presId="urn:microsoft.com/office/officeart/2005/8/layout/target3"/>
    <dgm:cxn modelId="{D39A9596-8E42-4341-ADFE-92E3BD133676}" type="presParOf" srcId="{CAD0E021-36FA-4609-934E-FD0191F18422}" destId="{B3321846-A12C-47AA-A8E1-564F6ED440B0}" srcOrd="13" destOrd="0" presId="urn:microsoft.com/office/officeart/2005/8/layout/target3"/>
    <dgm:cxn modelId="{7D974546-318A-4973-8C16-BCF51C0D33CE}" type="presParOf" srcId="{CAD0E021-36FA-4609-934E-FD0191F18422}" destId="{6C0BEDA4-7463-4C4F-9D87-B9731964645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0EEFD-09EE-4622-9E56-347743B537D7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80542-7481-4D8D-B419-D1E3479B7392}">
      <dsp:nvSpPr>
        <dsp:cNvPr id="0" name=""/>
        <dsp:cNvSpPr/>
      </dsp:nvSpPr>
      <dsp:spPr>
        <a:xfrm>
          <a:off x="2262981" y="0"/>
          <a:ext cx="64238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Self-management</a:t>
          </a:r>
          <a:endParaRPr lang="en-US" sz="3000" kern="1200"/>
        </a:p>
      </dsp:txBody>
      <dsp:txXfrm>
        <a:off x="2262981" y="0"/>
        <a:ext cx="3211909" cy="1357791"/>
      </dsp:txXfrm>
    </dsp:sp>
    <dsp:sp modelId="{C2BCD30A-2882-4B86-889B-6484E70F4F0B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F814C-271A-45A8-B40C-4C296EFD0EF9}">
      <dsp:nvSpPr>
        <dsp:cNvPr id="0" name=""/>
        <dsp:cNvSpPr/>
      </dsp:nvSpPr>
      <dsp:spPr>
        <a:xfrm>
          <a:off x="2262981" y="1357791"/>
          <a:ext cx="64238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Motivation</a:t>
          </a:r>
          <a:endParaRPr lang="en-US" sz="3000" kern="1200"/>
        </a:p>
      </dsp:txBody>
      <dsp:txXfrm>
        <a:off x="2262981" y="1357791"/>
        <a:ext cx="3211909" cy="1357787"/>
      </dsp:txXfrm>
    </dsp:sp>
    <dsp:sp modelId="{C5D3E5C5-B152-4496-A4AD-772848B7B699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AF704-F05F-4464-B1EB-9130163B7C51}">
      <dsp:nvSpPr>
        <dsp:cNvPr id="0" name=""/>
        <dsp:cNvSpPr/>
      </dsp:nvSpPr>
      <dsp:spPr>
        <a:xfrm>
          <a:off x="2262981" y="2715579"/>
          <a:ext cx="64238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Self-monitoring</a:t>
          </a:r>
          <a:endParaRPr lang="en-US" sz="3000" kern="1200"/>
        </a:p>
      </dsp:txBody>
      <dsp:txXfrm>
        <a:off x="2262981" y="2715579"/>
        <a:ext cx="3211909" cy="1357787"/>
      </dsp:txXfrm>
    </dsp:sp>
    <dsp:sp modelId="{CA23E4D2-337F-4644-ADCB-3C55BD7D42DE}">
      <dsp:nvSpPr>
        <dsp:cNvPr id="0" name=""/>
        <dsp:cNvSpPr/>
      </dsp:nvSpPr>
      <dsp:spPr>
        <a:xfrm>
          <a:off x="5474890" y="0"/>
          <a:ext cx="32119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Control</a:t>
          </a:r>
          <a:endParaRPr lang="en-US" sz="2900" kern="1200" dirty="0"/>
        </a:p>
      </dsp:txBody>
      <dsp:txXfrm>
        <a:off x="5474890" y="0"/>
        <a:ext cx="3211909" cy="1357791"/>
      </dsp:txXfrm>
    </dsp:sp>
    <dsp:sp modelId="{6BD6D057-9A58-4DA3-B0C2-CAE2A7055A75}">
      <dsp:nvSpPr>
        <dsp:cNvPr id="0" name=""/>
        <dsp:cNvSpPr/>
      </dsp:nvSpPr>
      <dsp:spPr>
        <a:xfrm>
          <a:off x="5474890" y="1357791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Entering and task</a:t>
          </a:r>
          <a:endParaRPr lang="en-US" sz="2900" kern="1200"/>
        </a:p>
      </dsp:txBody>
      <dsp:txXfrm>
        <a:off x="5474890" y="1357791"/>
        <a:ext cx="3211909" cy="1357787"/>
      </dsp:txXfrm>
    </dsp:sp>
    <dsp:sp modelId="{6C0BEDA4-7463-4C4F-9D87-B97319646456}">
      <dsp:nvSpPr>
        <dsp:cNvPr id="0" name=""/>
        <dsp:cNvSpPr/>
      </dsp:nvSpPr>
      <dsp:spPr>
        <a:xfrm>
          <a:off x="5474890" y="2715579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Responsibility</a:t>
          </a:r>
          <a:endParaRPr lang="en-US" sz="2900" kern="1200"/>
        </a:p>
      </dsp:txBody>
      <dsp:txXfrm>
        <a:off x="5474890" y="2715579"/>
        <a:ext cx="3211909" cy="135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7838-0DBF-460B-9EE4-7B174D66D50A}" type="datetimeFigureOut">
              <a:rPr lang="en-US" smtClean="0"/>
              <a:t>7/30/15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AADB-45FB-4515-9123-FD6AB3D5D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nf_End_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89613"/>
            <a:ext cx="2819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352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514600"/>
            <a:ext cx="7467600" cy="12954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8619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1526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3055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1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fld id="{F3912E7F-AD83-4B5F-8135-5D1E8DFE1213}" type="datetime1">
              <a:rPr lang="en-US" smtClean="0"/>
              <a:t>7/30/15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</p:spPr>
        <p:txBody>
          <a:bodyPr/>
          <a:lstStyle/>
          <a:p>
            <a:fld id="{6D3408DE-22B0-49C5-AD41-3C8767254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0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68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557338"/>
            <a:ext cx="4025900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557338"/>
            <a:ext cx="4027488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1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78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47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24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114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7338"/>
            <a:ext cx="82057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8" name="Picture 18" descr="Routledge_RGB.jpg                                              0003463BMacintosh HD                   BC35053E: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8838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7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2pPr>
      <a:lvl3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3pPr>
      <a:lvl4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4pPr>
      <a:lvl5pPr marL="1920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5pPr>
      <a:lvl6pPr marL="6492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6pPr>
      <a:lvl7pPr marL="11064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7pPr>
      <a:lvl8pPr marL="15636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8pPr>
      <a:lvl9pPr marL="202088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66" charset="0"/>
        </a:defRPr>
      </a:lvl9pPr>
    </p:titleStyle>
    <p:bodyStyle>
      <a:lvl1pPr marL="292100" indent="-2921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2000">
          <a:solidFill>
            <a:srgbClr val="1A137B"/>
          </a:solidFill>
          <a:latin typeface="+mn-lt"/>
        </a:defRPr>
      </a:lvl2pPr>
      <a:lvl3pPr marL="1054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>
          <a:solidFill>
            <a:srgbClr val="1A137B"/>
          </a:solidFill>
          <a:latin typeface="+mn-lt"/>
        </a:defRPr>
      </a:lvl3pPr>
      <a:lvl4pPr marL="1435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4pPr>
      <a:lvl5pPr marL="18161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 panose="02020603050405020304" pitchFamily="18" charset="0"/>
        <a:buChar char="•"/>
        <a:defRPr sz="1600">
          <a:solidFill>
            <a:srgbClr val="1A137B"/>
          </a:solidFill>
          <a:latin typeface="+mn-lt"/>
        </a:defRPr>
      </a:lvl5pPr>
      <a:lvl6pPr marL="22733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6pPr>
      <a:lvl7pPr marL="27305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7pPr>
      <a:lvl8pPr marL="31877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8pPr>
      <a:lvl9pPr marL="3644900" indent="-190500" algn="l" rtl="0" eaLnBrk="1" fontAlgn="base" hangingPunct="1">
        <a:spcBef>
          <a:spcPct val="20000"/>
        </a:spcBef>
        <a:spcAft>
          <a:spcPct val="0"/>
        </a:spcAft>
        <a:buClr>
          <a:srgbClr val="0A57A5"/>
        </a:buClr>
        <a:buFont typeface="Times"/>
        <a:buChar char="•"/>
        <a:defRPr sz="1600">
          <a:solidFill>
            <a:srgbClr val="1A137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Part 3: Advancements in Adult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4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882650"/>
          </a:xfrm>
        </p:spPr>
        <p:txBody>
          <a:bodyPr vert="horz" anchor="ctr">
            <a:normAutofit fontScale="9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Learner Experience Research: Knowing-in-action vs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Reflection-in-action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Knowing-in-action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/>
              <a:t>The somewhat automatic responses based on a person’s existing mental schema that enable him or her to perform efficiently in daily actions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Reflection-in-action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P</a:t>
            </a:r>
            <a:r>
              <a:rPr lang="en-US" sz="2800" dirty="0" smtClean="0"/>
              <a:t>rocess </a:t>
            </a:r>
            <a:r>
              <a:rPr lang="en-US" sz="2800" dirty="0"/>
              <a:t>of reflecting while performing to discover </a:t>
            </a:r>
            <a:r>
              <a:rPr lang="en-US" sz="2800" dirty="0" smtClean="0"/>
              <a:t>when schema are not appropriate &amp; changing </a:t>
            </a:r>
            <a:r>
              <a:rPr lang="en-US" sz="2800" dirty="0"/>
              <a:t>those schema when </a:t>
            </a:r>
            <a:r>
              <a:rPr lang="en-US" sz="2800" dirty="0" smtClean="0"/>
              <a:t>appropriate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1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Learner Experience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Research (cont.)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69040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</a:p>
          <a:p>
            <a:pPr lvl="1"/>
            <a:r>
              <a:rPr lang="en-US" dirty="0"/>
              <a:t>Schema are the cognitive structures that are built as learning and experiences accumulate and are </a:t>
            </a:r>
            <a:r>
              <a:rPr lang="en-US" dirty="0" smtClean="0"/>
              <a:t>packaged in memory</a:t>
            </a:r>
          </a:p>
          <a:p>
            <a:pPr lvl="1"/>
            <a:r>
              <a:rPr lang="en-US" dirty="0" smtClean="0"/>
              <a:t>Result = Improved individual and organizational learning and performance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5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Learner Experience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Research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6446838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Processing</a:t>
            </a:r>
          </a:p>
          <a:p>
            <a:pPr lvl="1"/>
            <a:r>
              <a:rPr lang="en-US" dirty="0"/>
              <a:t>Prior knowledge acts as a filter to learning through </a:t>
            </a:r>
            <a:r>
              <a:rPr lang="en-US" dirty="0" err="1"/>
              <a:t>attentional</a:t>
            </a:r>
            <a:r>
              <a:rPr lang="en-US" dirty="0"/>
              <a:t> processes</a:t>
            </a:r>
          </a:p>
          <a:p>
            <a:pPr lvl="1"/>
            <a:r>
              <a:rPr lang="en-US" dirty="0"/>
              <a:t>Result = Learners pay more attention to learning that fits with prior knowledge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6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Learner Experience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Research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Research</a:t>
            </a:r>
          </a:p>
          <a:p>
            <a:pPr lvl="1"/>
            <a:r>
              <a:rPr lang="en-US" dirty="0"/>
              <a:t>3 components of memory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Sensory</a:t>
            </a:r>
          </a:p>
          <a:p>
            <a:pPr lvl="2">
              <a:buFont typeface="Wingdings" charset="2"/>
              <a:buChar char="ü"/>
            </a:pPr>
            <a:r>
              <a:rPr lang="en-US" dirty="0"/>
              <a:t>Short-term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Long-term</a:t>
            </a:r>
          </a:p>
          <a:p>
            <a:pPr lvl="1"/>
            <a:r>
              <a:rPr lang="en-US" dirty="0"/>
              <a:t>Experience affects sensory memory through the process of attention and selecting what information to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0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Learner Experience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Research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Constructivism</a:t>
            </a:r>
          </a:p>
          <a:p>
            <a:pPr lvl="1"/>
            <a:r>
              <a:rPr lang="en-US" dirty="0"/>
              <a:t>All knowledge is context bound, and that individuals make personal meaning of their learning experiences</a:t>
            </a:r>
          </a:p>
          <a:p>
            <a:pPr lvl="1"/>
            <a:r>
              <a:rPr lang="en-US" dirty="0"/>
              <a:t>New information must be related to other existing information in order for learners to retain and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Readiness to Learn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v"/>
            </a:pPr>
            <a:r>
              <a:rPr lang="en-US" sz="2400" dirty="0"/>
              <a:t>Adults become ready to learn when their life situation creates a need to </a:t>
            </a:r>
            <a:r>
              <a:rPr lang="en-US" sz="2400" dirty="0" smtClean="0"/>
              <a:t>know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more adult learning professionals can anticipate &amp; understand adults’ life situations &amp; learner readiness, the more effective they can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4475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23269" r="35529" b="16154"/>
          <a:stretch/>
        </p:blipFill>
        <p:spPr bwMode="auto">
          <a:xfrm>
            <a:off x="4781731" y="1693794"/>
            <a:ext cx="4057469" cy="463080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 vert="horz" anchor="ctr">
            <a:normAutofit fontScale="9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Orientation to Learning and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37036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Kolb’s 4 Steps in Experiential Learning Cycle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Concrete </a:t>
            </a:r>
            <a:r>
              <a:rPr lang="en-US" dirty="0" smtClean="0"/>
              <a:t>experience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Observations and </a:t>
            </a:r>
            <a:r>
              <a:rPr lang="en-US" dirty="0" smtClean="0"/>
              <a:t>reflection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Formation </a:t>
            </a:r>
            <a:r>
              <a:rPr lang="en-US" dirty="0"/>
              <a:t>of abstract concepts and </a:t>
            </a:r>
            <a:r>
              <a:rPr lang="en-US" dirty="0" smtClean="0"/>
              <a:t>generalization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Testing </a:t>
            </a:r>
            <a:r>
              <a:rPr lang="en-US" dirty="0"/>
              <a:t>implications of new concepts in new </a:t>
            </a:r>
            <a:r>
              <a:rPr lang="en-US" dirty="0" smtClean="0"/>
              <a:t>situations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 vert="horz" anchor="ctr"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Kolb’s Experiential Learning Model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t="22727" r="11932" b="11363"/>
          <a:stretch/>
        </p:blipFill>
        <p:spPr bwMode="auto">
          <a:xfrm>
            <a:off x="1143000" y="1219200"/>
            <a:ext cx="7065818" cy="44066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9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 vert="horz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Motivation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 of Andragogy</a:t>
            </a:r>
          </a:p>
          <a:p>
            <a:pPr lvl="1"/>
            <a:r>
              <a:rPr lang="en-US" dirty="0"/>
              <a:t>Adults tend to be more motivated toward learning that helps them solve problems in their lives or results in internal </a:t>
            </a:r>
            <a:r>
              <a:rPr lang="en-US" dirty="0" smtClean="0"/>
              <a:t>payoffs</a:t>
            </a:r>
          </a:p>
          <a:p>
            <a:pPr>
              <a:buFont typeface="Wingdings" charset="2"/>
              <a:buChar char="v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Wlodowski’s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of Adults’ Motivation to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Success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Volition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Enjoyment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 descr="C:\Documents and Settings\J\Local Settings\Temporary Internet Files\Content.IE5\U314K401\MC900285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2362200" cy="20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 vert="horz" anchor="ctr"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Motivation to Learn (cont.)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9228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Motivation Factors of Expectancy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</a:p>
          <a:p>
            <a:pPr lvl="1"/>
            <a:r>
              <a:rPr lang="en-US" dirty="0" smtClean="0"/>
              <a:t>Valence</a:t>
            </a:r>
          </a:p>
          <a:p>
            <a:pPr lvl="2">
              <a:buFont typeface="Wingdings" charset="2"/>
              <a:buChar char="ü"/>
            </a:pPr>
            <a:r>
              <a:rPr lang="en-US" sz="2600" dirty="0"/>
              <a:t>V</a:t>
            </a:r>
            <a:r>
              <a:rPr lang="en-US" sz="2600" dirty="0" smtClean="0"/>
              <a:t>alue </a:t>
            </a:r>
            <a:r>
              <a:rPr lang="en-US" sz="2600" dirty="0"/>
              <a:t>a person </a:t>
            </a:r>
            <a:r>
              <a:rPr lang="en-US" sz="2600" dirty="0" smtClean="0"/>
              <a:t>places on the outcome</a:t>
            </a:r>
          </a:p>
          <a:p>
            <a:pPr lvl="1"/>
            <a:r>
              <a:rPr lang="en-US" dirty="0"/>
              <a:t>Instrumentality</a:t>
            </a:r>
          </a:p>
          <a:p>
            <a:pPr lvl="2">
              <a:buFont typeface="Wingdings" charset="2"/>
              <a:buChar char="ü"/>
            </a:pPr>
            <a:r>
              <a:rPr lang="en-US" sz="2600" dirty="0"/>
              <a:t>Probability that the valued outcomes will be received, given that certain outcomes have occurred</a:t>
            </a:r>
          </a:p>
          <a:p>
            <a:pPr lvl="1"/>
            <a:r>
              <a:rPr lang="en-US" dirty="0"/>
              <a:t>Expectancy</a:t>
            </a:r>
          </a:p>
          <a:p>
            <a:pPr lvl="2">
              <a:buFont typeface="Wingdings" charset="2"/>
              <a:buChar char="ü"/>
            </a:pPr>
            <a:r>
              <a:rPr lang="en-US" sz="2600" dirty="0"/>
              <a:t>Belief a person has that certain efforts will lead to outcomes that get rewarded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Chapter 9: New Perspectives on Andragogy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 vert="horz" anchor="ctr"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Motivation to Learn (cont.)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17424" r="9943" b="9091"/>
          <a:stretch/>
        </p:blipFill>
        <p:spPr bwMode="auto">
          <a:xfrm>
            <a:off x="1524000" y="914400"/>
            <a:ext cx="7107382" cy="522284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5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Reflection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a personal experience confirming the principle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 need to know.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a personal experience confirming the principle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Self-directed learning.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a personal experience confirming the principle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experience of the learner.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a personal experience confirming the principle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Readiness to learn.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Reflection Questions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57338"/>
            <a:ext cx="8205788" cy="3395662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a personal experience confirming the principle </a:t>
            </a:r>
            <a:r>
              <a:rPr lang="en-US" sz="27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to learning problem solving.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 startAt="6"/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a personal experience confirming the principle </a:t>
            </a:r>
            <a:r>
              <a:rPr lang="en-US" sz="27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to learn. 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Learner’s Need to Know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learning will be conducted?</a:t>
            </a:r>
          </a:p>
          <a:p>
            <a:pPr marL="0" indent="0">
              <a:buNone/>
            </a:pPr>
            <a:endParaRPr lang="en-US" sz="28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learning will occur?</a:t>
            </a:r>
          </a:p>
          <a:p>
            <a:pPr>
              <a:buFont typeface="Wingdings" charset="2"/>
              <a:buChar char="v"/>
            </a:pPr>
            <a:endParaRPr lang="en-US" sz="2800" b="1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charset="2"/>
              <a:buChar char="v"/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learning is important?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100" name="Picture 4" descr="C:\Documents and Settings\J\Local Settings\Temporary Internet Files\Content.IE5\3TJYWOBL\MC9000480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80673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Self-Directed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Conceptions of self-directed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aseline="0" dirty="0" smtClean="0"/>
              <a:t>Self-teaching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aseline="0" dirty="0" smtClean="0"/>
              <a:t>Personal autonomy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C:\Documents and Settings\J\Local Settings\Temporary Internet Files\Content.IE5\LX5SYXBX\MC9002313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328657" cy="27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 vert="horz" anchor="ctr">
            <a:normAutofit fontScale="90000"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Grow’s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Stages in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Learning Autonomy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071032"/>
              </p:ext>
            </p:extLst>
          </p:nvPr>
        </p:nvGraphicFramePr>
        <p:xfrm>
          <a:off x="609600" y="1295400"/>
          <a:ext cx="7848600" cy="479956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25066"/>
                <a:gridCol w="1271963"/>
                <a:gridCol w="1951310"/>
                <a:gridCol w="3700261"/>
              </a:tblGrid>
              <a:tr h="430451">
                <a:tc gridSpan="4">
                  <a:txBody>
                    <a:bodyPr/>
                    <a:lstStyle/>
                    <a:p>
                      <a:pPr algn="ctr" fontAlgn="b"/>
                      <a:r>
                        <a:rPr kumimoji="0" lang="en-US" sz="2400" b="1" u="sng" kern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Grow's</a:t>
                      </a:r>
                      <a:r>
                        <a:rPr kumimoji="0" lang="en-US" sz="2400" b="1" u="sng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Stages in Learning Anatomy</a:t>
                      </a:r>
                      <a:endParaRPr kumimoji="0" lang="en-US" sz="2400" b="1" u="sng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Stage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Student</a:t>
                      </a:r>
                      <a:endParaRPr kumimoji="0" lang="en-US" sz="20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Teacher</a:t>
                      </a:r>
                      <a:endParaRPr kumimoji="0" lang="en-US" sz="20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Examples</a:t>
                      </a:r>
                      <a:endParaRPr kumimoji="0" lang="en-US" sz="2000" b="1" u="none" strike="noStrike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286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Stage 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Dependent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Authority, coach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Coaching with immediate feedback, drill. Informational lecture. Overcoming deficiencies and resistance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6453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Stage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Motivator, guide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Inspiring lecture plus guided discussion. Goal-setting and learning strategies.</a:t>
                      </a:r>
                    </a:p>
                  </a:txBody>
                  <a:tcPr marL="9525" marR="9525" marT="9525" marB="0" anchor="b"/>
                </a:tc>
              </a:tr>
              <a:tr h="96453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Stage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Facilitator</a:t>
                      </a:r>
                      <a:endParaRPr kumimoji="0"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facilitated by teacher who participates as equal. Seminar. Group projects.</a:t>
                      </a:r>
                    </a:p>
                  </a:txBody>
                  <a:tcPr marL="9525" marR="9525" marT="9525" marB="0" anchor="b"/>
                </a:tc>
              </a:tr>
              <a:tr h="64302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2000" b="1" u="none" strike="noStrike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Stage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Self-directed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Consultant, </a:t>
                      </a:r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delegator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Internship, dissertation, individual work or self-directed study group.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 vert="horz" anchor="ctr">
            <a:normAutofit fontScale="9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Garrison’s Model of Self-Directed Learning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138966"/>
              </p:ext>
            </p:extLst>
          </p:nvPr>
        </p:nvGraphicFramePr>
        <p:xfrm>
          <a:off x="2286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 vert="horz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</a:p>
          <a:p>
            <a:pPr lvl="1"/>
            <a:r>
              <a:rPr lang="en-US" dirty="0"/>
              <a:t>People attribute the cause or control of events to themselves or to an external environment</a:t>
            </a:r>
          </a:p>
          <a:p>
            <a:pP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</a:p>
          <a:p>
            <a:pPr lvl="1"/>
            <a:r>
              <a:rPr lang="en-US" dirty="0" smtClean="0"/>
              <a:t>Attribute </a:t>
            </a:r>
            <a:r>
              <a:rPr lang="en-US" dirty="0"/>
              <a:t>control of events to themselves</a:t>
            </a:r>
          </a:p>
          <a:p>
            <a:pPr>
              <a:buFont typeface="Wingdings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</a:p>
          <a:p>
            <a:pPr lvl="1"/>
            <a:r>
              <a:rPr lang="en-US" dirty="0"/>
              <a:t>Attribute control to outside forces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 vert="horz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Prior Experiences of the Learner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Adults’ experiences shape and inhibit new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</a:p>
          <a:p>
            <a:pPr>
              <a:buFont typeface="Wingdings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</a:t>
            </a:r>
          </a:p>
          <a:p>
            <a:pPr lvl="1"/>
            <a:r>
              <a:rPr lang="en-US" dirty="0"/>
              <a:t>“</a:t>
            </a:r>
            <a:r>
              <a:rPr lang="en-US" dirty="0" smtClean="0"/>
              <a:t>Single-loop” </a:t>
            </a:r>
            <a:r>
              <a:rPr lang="en-US" dirty="0"/>
              <a:t>vs. </a:t>
            </a:r>
            <a:r>
              <a:rPr lang="en-US" dirty="0" smtClean="0"/>
              <a:t>“double-loop</a:t>
            </a:r>
            <a:r>
              <a:rPr lang="en-US" dirty="0"/>
              <a:t>”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“Knowing-in-action” vs. “reflection-in-action”</a:t>
            </a:r>
          </a:p>
          <a:p>
            <a:pPr lvl="1"/>
            <a:r>
              <a:rPr lang="en-US" dirty="0" smtClean="0"/>
              <a:t>Schema theory</a:t>
            </a:r>
          </a:p>
          <a:p>
            <a:pPr lvl="1"/>
            <a:r>
              <a:rPr lang="en-US" dirty="0" smtClean="0"/>
              <a:t>Information processing</a:t>
            </a:r>
          </a:p>
          <a:p>
            <a:pPr lvl="1"/>
            <a:r>
              <a:rPr lang="en-US" dirty="0" smtClean="0"/>
              <a:t>Memory research</a:t>
            </a:r>
          </a:p>
          <a:p>
            <a:pPr lvl="1"/>
            <a:r>
              <a:rPr lang="en-US" dirty="0" smtClean="0"/>
              <a:t>Constructivism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882650"/>
          </a:xfrm>
        </p:spPr>
        <p:txBody>
          <a:bodyPr vert="horz" anchor="ctr">
            <a:normAutofit fontScale="9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Learner Experience Research: Single-Loop vs. Double-Loop Learning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Single-Loop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Learning that fits prior experiences and existing values, which enables the learner to respond in an automatic way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Double-Loop Learning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Learning that does not fit the learner’s prior experiences or schema.</a:t>
            </a:r>
          </a:p>
          <a:p>
            <a:pPr lvl="1"/>
            <a:r>
              <a:rPr lang="en-US" sz="2800" dirty="0" smtClean="0"/>
              <a:t>Requires </a:t>
            </a:r>
            <a:r>
              <a:rPr lang="en-US" sz="2800" dirty="0"/>
              <a:t>learners to change their mental schema in a fundamental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77000"/>
            <a:ext cx="762000" cy="247650"/>
          </a:xfrm>
          <a:prstGeom prst="rect">
            <a:avLst/>
          </a:prstGeom>
        </p:spPr>
        <p:txBody>
          <a:bodyPr/>
          <a:lstStyle/>
          <a:p>
            <a:fld id="{159D7193-E232-498A-9FE1-1D79B17476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1147D"/>
      </a:dk2>
      <a:lt2>
        <a:srgbClr val="9DBCDB"/>
      </a:lt2>
      <a:accent1>
        <a:srgbClr val="DEF0FC"/>
      </a:accent1>
      <a:accent2>
        <a:srgbClr val="11147D"/>
      </a:accent2>
      <a:accent3>
        <a:srgbClr val="FFFFFF"/>
      </a:accent3>
      <a:accent4>
        <a:srgbClr val="000000"/>
      </a:accent4>
      <a:accent5>
        <a:srgbClr val="ECF6FD"/>
      </a:accent5>
      <a:accent6>
        <a:srgbClr val="0E1171"/>
      </a:accent6>
      <a:hlink>
        <a:srgbClr val="ADDAF7"/>
      </a:hlink>
      <a:folHlink>
        <a:srgbClr val="3E7AB8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802</Words>
  <Application>Microsoft Macintosh PowerPoint</Application>
  <PresentationFormat>On-screen Show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Part 3: Advancements in Adult Learning</vt:lpstr>
      <vt:lpstr>Chapter 9: New Perspectives on Andragogy</vt:lpstr>
      <vt:lpstr>The Learner’s Need to Know</vt:lpstr>
      <vt:lpstr>Self-Directed Learning</vt:lpstr>
      <vt:lpstr>Grow’s Stages in Learning Autonomy</vt:lpstr>
      <vt:lpstr>Garrison’s Model of Self-Directed Learning</vt:lpstr>
      <vt:lpstr>Locus of Control</vt:lpstr>
      <vt:lpstr>Prior Experiences of the Learner</vt:lpstr>
      <vt:lpstr>Learner Experience Research: Single-Loop vs. Double-Loop Learning</vt:lpstr>
      <vt:lpstr>Learner Experience Research: Knowing-in-action vs. Reflection-in-action</vt:lpstr>
      <vt:lpstr>Learner Experience Research (cont.)</vt:lpstr>
      <vt:lpstr>Learner Experience Research (cont.)</vt:lpstr>
      <vt:lpstr>Learner Experience Research (cont.)</vt:lpstr>
      <vt:lpstr>Learner Experience Research (cont.)</vt:lpstr>
      <vt:lpstr>Readiness to Learn</vt:lpstr>
      <vt:lpstr>Orientation to Learning and Problem Solving</vt:lpstr>
      <vt:lpstr>Kolb’s Experiential Learning Model</vt:lpstr>
      <vt:lpstr>Motivation to Learn</vt:lpstr>
      <vt:lpstr>Motivation to Learn (cont.)</vt:lpstr>
      <vt:lpstr>Motivation to Learn (cont.)</vt:lpstr>
      <vt:lpstr>Reflection Questions</vt:lpstr>
      <vt:lpstr>Reflection Questions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New Perspectives on Andragogy</dc:title>
  <dc:creator>Lindsey Eason All</dc:creator>
  <cp:lastModifiedBy>Patti Wilkins</cp:lastModifiedBy>
  <cp:revision>141</cp:revision>
  <dcterms:created xsi:type="dcterms:W3CDTF">2010-02-28T16:12:47Z</dcterms:created>
  <dcterms:modified xsi:type="dcterms:W3CDTF">2015-07-30T18:13:26Z</dcterms:modified>
</cp:coreProperties>
</file>