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6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8" autoAdjust="0"/>
    <p:restoredTop sz="86420" autoAdjust="0"/>
  </p:normalViewPr>
  <p:slideViewPr>
    <p:cSldViewPr>
      <p:cViewPr varScale="1">
        <p:scale>
          <a:sx n="145" d="100"/>
          <a:sy n="145" d="100"/>
        </p:scale>
        <p:origin x="-9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CD46-E571-425D-884D-8D88EDDD30DB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131F-B3FA-4DAD-B6D0-4E3093981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1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131F-B3FA-4DAD-B6D0-4E30939819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9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Inf_End_s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89613"/>
            <a:ext cx="28194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3352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467600" cy="1295400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14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2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152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305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33E1B738-D6A1-4590-8385-D01131FF5052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1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57338"/>
            <a:ext cx="4025900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57338"/>
            <a:ext cx="4027488" cy="4233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5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63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5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2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114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557338"/>
            <a:ext cx="8205788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18" descr="Routledge_RGB.jpg                                              0003463BMacintosh HD                   BC35053E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93883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63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2pPr>
      <a:lvl3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3pPr>
      <a:lvl4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4pPr>
      <a:lvl5pPr marL="1920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5pPr>
      <a:lvl6pPr marL="6492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6pPr>
      <a:lvl7pPr marL="11064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7pPr>
      <a:lvl8pPr marL="15636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8pPr>
      <a:lvl9pPr marL="2020888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66" charset="0"/>
        </a:defRPr>
      </a:lvl9pPr>
    </p:titleStyle>
    <p:bodyStyle>
      <a:lvl1pPr marL="292100" indent="-2921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73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2000">
          <a:solidFill>
            <a:srgbClr val="1A137B"/>
          </a:solidFill>
          <a:latin typeface="+mn-lt"/>
        </a:defRPr>
      </a:lvl2pPr>
      <a:lvl3pPr marL="1054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>
          <a:solidFill>
            <a:srgbClr val="1A137B"/>
          </a:solidFill>
          <a:latin typeface="+mn-lt"/>
        </a:defRPr>
      </a:lvl3pPr>
      <a:lvl4pPr marL="1435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4pPr>
      <a:lvl5pPr marL="18161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 panose="02020603050405020304" pitchFamily="18" charset="0"/>
        <a:buChar char="•"/>
        <a:defRPr sz="1600">
          <a:solidFill>
            <a:srgbClr val="1A137B"/>
          </a:solidFill>
          <a:latin typeface="+mn-lt"/>
        </a:defRPr>
      </a:lvl5pPr>
      <a:lvl6pPr marL="22733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6pPr>
      <a:lvl7pPr marL="27305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7pPr>
      <a:lvl8pPr marL="31877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8pPr>
      <a:lvl9pPr marL="3644900" indent="-190500" algn="l" rtl="0" eaLnBrk="1" fontAlgn="base" hangingPunct="1">
        <a:spcBef>
          <a:spcPct val="20000"/>
        </a:spcBef>
        <a:spcAft>
          <a:spcPct val="0"/>
        </a:spcAft>
        <a:buClr>
          <a:srgbClr val="0A57A5"/>
        </a:buClr>
        <a:buFont typeface="Times"/>
        <a:buChar char="•"/>
        <a:defRPr sz="1600">
          <a:solidFill>
            <a:srgbClr val="1A137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Part 4: Practices in Adult </a:t>
            </a:r>
            <a:r>
              <a:rPr lang="en-US" b="1" dirty="0"/>
              <a:t>L</a:t>
            </a:r>
            <a:r>
              <a:rPr lang="en-US" b="1" dirty="0" smtClean="0"/>
              <a:t>earning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Input Units of the CBI Theory </a:t>
            </a:r>
            <a:r>
              <a:rPr lang="en-US" b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/>
          <a:lstStyle/>
          <a:p>
            <a:pPr lvl="1">
              <a:buFont typeface="Wingdings" charset="2"/>
              <a:buChar char="ü"/>
            </a:pPr>
            <a:r>
              <a:rPr lang="en-US" b="1" i="1" dirty="0" smtClean="0"/>
              <a:t>Computer self-efficacy—</a:t>
            </a:r>
            <a:r>
              <a:rPr lang="en-US" dirty="0" smtClean="0"/>
              <a:t>the individual’s belief belief about his capabilities to successfully engage in CBI.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Learning goal level—</a:t>
            </a:r>
            <a:r>
              <a:rPr lang="en-US" dirty="0" smtClean="0"/>
              <a:t>the activities or performance required in the affective, cognitive, and/or psychomotor learning domains that result in the desired outcome of learning (</a:t>
            </a:r>
            <a:r>
              <a:rPr lang="en-US" dirty="0" err="1" smtClean="0"/>
              <a:t>Gagné</a:t>
            </a:r>
            <a:r>
              <a:rPr lang="en-US" dirty="0" smtClean="0"/>
              <a:t>, Briggs, &amp; Wagner, 1992).  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5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Laws of interaction within the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32037"/>
            <a:ext cx="8686800" cy="4525963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A law of interaction is a statement acknowledging the relationship of units which simultaneously defines how the units of theory converge. </a:t>
            </a:r>
          </a:p>
          <a:p>
            <a:pPr>
              <a:buFont typeface="Wingdings" charset="2"/>
              <a:buChar char="v"/>
            </a:pPr>
            <a:endParaRPr lang="en-US" dirty="0"/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8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Laws of interaction within the </a:t>
            </a:r>
            <a:r>
              <a:rPr lang="en-US" b="1" dirty="0" smtClean="0"/>
              <a:t>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/>
              <a:t>The Laws of Interaction 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1—</a:t>
            </a:r>
            <a:r>
              <a:rPr lang="en-US" dirty="0" smtClean="0"/>
              <a:t>The units of self-directedness, external support, computer self-efficacy, instructional strategy design, learning goal level, and CBI design are required for the output of the desired learning outcome. 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2—</a:t>
            </a:r>
            <a:r>
              <a:rPr lang="en-US" dirty="0" smtClean="0"/>
              <a:t>The units of self-directedness and computer self-efficacy influence external support.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3—</a:t>
            </a:r>
            <a:r>
              <a:rPr lang="en-US" dirty="0" smtClean="0"/>
              <a:t>The units of self-directedness, external support, computer self-efficacy, instructional strategy design, and learning goal level influence CBI design.</a:t>
            </a:r>
            <a:endParaRPr lang="en-US" b="1" i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0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Laws of interaction within the 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ü"/>
            </a:pPr>
            <a:r>
              <a:rPr lang="en-US" b="1" i="1" dirty="0" smtClean="0"/>
              <a:t>Law 4—</a:t>
            </a:r>
            <a:r>
              <a:rPr lang="en-US" dirty="0" smtClean="0"/>
              <a:t>Self-directedness, computer self-efficacy, and learning goal level are inputs in the process of CBI design.  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5—</a:t>
            </a:r>
            <a:r>
              <a:rPr lang="en-US" dirty="0" smtClean="0"/>
              <a:t>Learning goal level is input into the process of instructional strategy design. 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6—</a:t>
            </a:r>
            <a:r>
              <a:rPr lang="en-US" dirty="0" smtClean="0"/>
              <a:t>External support and CBI design-support have a 2-way relationship:</a:t>
            </a:r>
          </a:p>
          <a:p>
            <a:pPr marL="1828800" lvl="3" indent="-514350">
              <a:buFont typeface="+mj-lt"/>
              <a:buAutoNum type="alphaLcPeriod"/>
            </a:pPr>
            <a:r>
              <a:rPr lang="en-US" dirty="0" smtClean="0"/>
              <a:t>Strong external support will influence the amount of CBI design-support.</a:t>
            </a:r>
          </a:p>
          <a:p>
            <a:pPr marL="1828800" lvl="3" indent="-514350">
              <a:buFont typeface="+mj-lt"/>
              <a:buAutoNum type="alphaLcPeriod"/>
            </a:pPr>
            <a:r>
              <a:rPr lang="en-US" dirty="0" smtClean="0"/>
              <a:t>Strong CBI design-support will influence external support</a:t>
            </a:r>
            <a:r>
              <a:rPr lang="en-US" b="1" i="1" dirty="0"/>
              <a:t>	</a:t>
            </a:r>
            <a:r>
              <a:rPr lang="en-US" b="1" i="1" dirty="0" smtClean="0"/>
              <a:t>		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Law 7—</a:t>
            </a:r>
            <a:r>
              <a:rPr lang="en-US" dirty="0" smtClean="0"/>
              <a:t>Instructional strategy design precedes design as processes that are required for an output of the desired learning outcome.   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8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System States of the CBI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System states indicate real world complexities in which theory assumes representation along with the varying operative conditions of the theory. </a:t>
            </a:r>
          </a:p>
          <a:p>
            <a:pPr>
              <a:buFont typeface="Wingdings" charset="2"/>
              <a:buChar char="v"/>
            </a:pPr>
            <a:r>
              <a:rPr lang="en-US" b="1" dirty="0" smtClean="0"/>
              <a:t>Three system states: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i="1" dirty="0" smtClean="0"/>
              <a:t>Effective system state—</a:t>
            </a:r>
            <a:r>
              <a:rPr lang="en-US" dirty="0" smtClean="0"/>
              <a:t>Adequate CBI is created through alignments with the upper support half and lower design half of the model.</a:t>
            </a:r>
          </a:p>
          <a:p>
            <a:pPr marL="1257300" lvl="2" indent="-457200">
              <a:buFont typeface="Wingdings" charset="2"/>
              <a:buChar char="ü"/>
            </a:pPr>
            <a:r>
              <a:rPr lang="en-US" b="1" dirty="0" smtClean="0"/>
              <a:t>Two ways of alignment: 1. </a:t>
            </a:r>
            <a:r>
              <a:rPr lang="en-US" dirty="0" smtClean="0"/>
              <a:t>the support units are complementary with design units and </a:t>
            </a:r>
            <a:r>
              <a:rPr lang="en-US" b="1" dirty="0" smtClean="0"/>
              <a:t>2. </a:t>
            </a:r>
            <a:r>
              <a:rPr lang="en-US" dirty="0" smtClean="0"/>
              <a:t>when</a:t>
            </a:r>
            <a:r>
              <a:rPr lang="en-US" b="1" dirty="0"/>
              <a:t> </a:t>
            </a:r>
            <a:r>
              <a:rPr lang="en-US" dirty="0" smtClean="0"/>
              <a:t>the support units are complementary with each other and when the design units are complementary with each other  </a:t>
            </a:r>
            <a:r>
              <a:rPr lang="en-US" b="1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   </a:t>
            </a: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7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System States of the </a:t>
            </a:r>
            <a:r>
              <a:rPr lang="en-US" b="1" dirty="0" smtClean="0"/>
              <a:t>CBI 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05788" cy="4233862"/>
          </a:xfrm>
        </p:spPr>
        <p:txBody>
          <a:bodyPr/>
          <a:lstStyle/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2. </a:t>
            </a:r>
            <a:r>
              <a:rPr lang="en-US" b="1" i="1" dirty="0" smtClean="0">
                <a:solidFill>
                  <a:schemeClr val="tx2"/>
                </a:solidFill>
              </a:rPr>
              <a:t>Ineffective </a:t>
            </a:r>
            <a:r>
              <a:rPr lang="en-US" b="1" i="1" dirty="0">
                <a:solidFill>
                  <a:schemeClr val="tx2"/>
                </a:solidFill>
              </a:rPr>
              <a:t>system </a:t>
            </a:r>
            <a:r>
              <a:rPr lang="en-US" b="1" i="1" dirty="0" smtClean="0">
                <a:solidFill>
                  <a:schemeClr val="tx2"/>
                </a:solidFill>
              </a:rPr>
              <a:t>state–</a:t>
            </a:r>
            <a:r>
              <a:rPr lang="en-US" dirty="0" smtClean="0">
                <a:solidFill>
                  <a:schemeClr val="tx2"/>
                </a:solidFill>
              </a:rPr>
              <a:t> Non-alignment of 	upper support half with the lower support 	half which 	yields inadequate support  </a:t>
            </a:r>
            <a:endParaRPr lang="en-US" b="1" i="1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   </a:t>
            </a:r>
            <a:r>
              <a:rPr lang="en-US" sz="1800" b="1" i="1" dirty="0" smtClean="0">
                <a:solidFill>
                  <a:schemeClr val="tx2"/>
                </a:solidFill>
              </a:rPr>
              <a:t>3. </a:t>
            </a:r>
            <a:r>
              <a:rPr lang="en-US" b="1" i="1" dirty="0" smtClean="0">
                <a:solidFill>
                  <a:schemeClr val="tx2"/>
                </a:solidFill>
              </a:rPr>
              <a:t>Moderately </a:t>
            </a:r>
            <a:r>
              <a:rPr lang="en-US" b="1" i="1" dirty="0">
                <a:solidFill>
                  <a:schemeClr val="tx2"/>
                </a:solidFill>
              </a:rPr>
              <a:t>effective system </a:t>
            </a:r>
            <a:r>
              <a:rPr lang="en-US" b="1" i="1" dirty="0" smtClean="0">
                <a:solidFill>
                  <a:schemeClr val="tx2"/>
                </a:solidFill>
              </a:rPr>
              <a:t>state—</a:t>
            </a:r>
            <a:r>
              <a:rPr lang="en-US" dirty="0" smtClean="0">
                <a:solidFill>
                  <a:schemeClr val="tx2"/>
                </a:solidFill>
              </a:rPr>
              <a:t>Partial 	alignment of upper support half and lower 	support half 	which yields moderate support </a:t>
            </a:r>
            <a:r>
              <a:rPr lang="en-US" b="1" i="1" dirty="0" smtClean="0">
                <a:solidFill>
                  <a:schemeClr val="tx2"/>
                </a:solidFill>
              </a:rPr>
              <a:t>    </a:t>
            </a:r>
            <a:endParaRPr lang="en-US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0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Propositions of the CBI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A proposition of a theoretical model is a truth statement about the model in operation (</a:t>
            </a:r>
            <a:r>
              <a:rPr lang="en-US" dirty="0" err="1" smtClean="0"/>
              <a:t>Lynham</a:t>
            </a:r>
            <a:r>
              <a:rPr lang="en-US" dirty="0" smtClean="0"/>
              <a:t>, 2002). 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6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Propositions of the </a:t>
            </a:r>
            <a:r>
              <a:rPr lang="en-US" b="1" dirty="0" smtClean="0"/>
              <a:t>CBI 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/>
              <a:t>Nine Propositions </a:t>
            </a:r>
            <a:r>
              <a:rPr lang="en-US" b="1" dirty="0"/>
              <a:t>of </a:t>
            </a:r>
            <a:r>
              <a:rPr lang="en-US" b="1" dirty="0" smtClean="0"/>
              <a:t>the CBI Theory</a:t>
            </a:r>
          </a:p>
          <a:p>
            <a:pPr lvl="1">
              <a:buFont typeface="Wingdings" charset="2"/>
              <a:buChar char="ü"/>
            </a:pPr>
            <a:r>
              <a:rPr lang="en-US" b="1" dirty="0"/>
              <a:t>	</a:t>
            </a:r>
            <a:r>
              <a:rPr lang="en-US" b="1" i="1" dirty="0" smtClean="0"/>
              <a:t>Proposition 1:</a:t>
            </a:r>
            <a:r>
              <a:rPr lang="en-US" dirty="0" smtClean="0"/>
              <a:t> The level of learner self-directedness will be inversely related to the external support desired. 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/>
              <a:t>	</a:t>
            </a:r>
            <a:r>
              <a:rPr lang="en-US" b="1" i="1" dirty="0" smtClean="0"/>
              <a:t>Proposition 2: </a:t>
            </a:r>
            <a:r>
              <a:rPr lang="en-US" dirty="0" smtClean="0"/>
              <a:t>The level of learner computer self efficacy will be inversely related to the external support desired.</a:t>
            </a:r>
            <a:endParaRPr lang="en-US" b="1" i="1" dirty="0" smtClean="0"/>
          </a:p>
          <a:p>
            <a:pPr lvl="1">
              <a:buFont typeface="Wingdings" charset="2"/>
              <a:buChar char="ü"/>
            </a:pPr>
            <a:r>
              <a:rPr lang="en-US" b="1" i="1" dirty="0"/>
              <a:t>	</a:t>
            </a:r>
            <a:r>
              <a:rPr lang="en-US" b="1" i="1" dirty="0" smtClean="0"/>
              <a:t>Proposition 3: </a:t>
            </a:r>
            <a:r>
              <a:rPr lang="en-US" dirty="0" smtClean="0"/>
              <a:t>The level of learner self-directedness will be inversely related to the CBI design components of instructional control and instructional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2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Propositions of the </a:t>
            </a:r>
            <a:r>
              <a:rPr lang="en-US" b="1" dirty="0" smtClean="0"/>
              <a:t>CBI </a:t>
            </a:r>
            <a:r>
              <a:rPr lang="en-US" b="1" dirty="0"/>
              <a:t>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4: </a:t>
            </a:r>
            <a:r>
              <a:rPr lang="en-US" dirty="0" smtClean="0"/>
              <a:t>The level of learner computer self-efficacy will be inversely related to the CBI design components of instructional control and instructional support.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5: </a:t>
            </a:r>
            <a:r>
              <a:rPr lang="en-US" dirty="0" smtClean="0"/>
              <a:t>The learning goal level is inversely related to instructional control and instructional support in CBI design </a:t>
            </a:r>
            <a:endParaRPr lang="en-US" b="1" i="1" dirty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6: </a:t>
            </a:r>
            <a:r>
              <a:rPr lang="en-US" dirty="0" smtClean="0"/>
              <a:t>The learning goal level directly influences the instructional strategy design. 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1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Propositions of the </a:t>
            </a:r>
            <a:r>
              <a:rPr lang="en-US" b="1" dirty="0" smtClean="0"/>
              <a:t>CBI </a:t>
            </a:r>
            <a:r>
              <a:rPr lang="en-US" b="1" dirty="0"/>
              <a:t>theory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6562"/>
            <a:ext cx="8686800" cy="5303838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7: </a:t>
            </a:r>
            <a:r>
              <a:rPr lang="en-US" dirty="0" smtClean="0"/>
              <a:t>The instructional strategy design directly influences </a:t>
            </a:r>
            <a:r>
              <a:rPr lang="en-US" dirty="0"/>
              <a:t>s</a:t>
            </a:r>
            <a:r>
              <a:rPr lang="en-US" dirty="0" smtClean="0"/>
              <a:t>creen design and practice strategy in CBI design.  </a:t>
            </a:r>
            <a:r>
              <a:rPr lang="en-US" b="1" i="1" dirty="0" smtClean="0"/>
              <a:t> 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8: </a:t>
            </a:r>
            <a:r>
              <a:rPr lang="en-US" dirty="0" smtClean="0"/>
              <a:t>The level of external support is inversely related to instructional support and instructional control in CBI design. </a:t>
            </a:r>
            <a:r>
              <a:rPr lang="en-US" b="1" i="1" dirty="0" smtClean="0"/>
              <a:t> 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Proposition 9: </a:t>
            </a:r>
            <a:r>
              <a:rPr lang="en-US" dirty="0" smtClean="0"/>
              <a:t>The effectiveness of CBI will be maximized when the levels of self-directedness, computer self-efficacy, learning goal level, and externa</a:t>
            </a:r>
            <a:r>
              <a:rPr lang="en-US" dirty="0"/>
              <a:t>l</a:t>
            </a:r>
            <a:r>
              <a:rPr lang="en-US" dirty="0" smtClean="0"/>
              <a:t> support are incorporated in the CBI design.  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2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18: Effective COMPUTER-BASED INSTRUCTION FOR ADULTS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941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b="1" dirty="0" smtClean="0"/>
              <a:t>Reflection Questions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some adults start CBI but never finish?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some adults complete CBI without the desired learning outcome?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hasn’t CBI become the most used learning strategy for adults?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5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research Computer-based instruction (CBI)?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7"/>
            <a:ext cx="8686800" cy="4525963"/>
          </a:xfrm>
        </p:spPr>
        <p:txBody>
          <a:bodyPr/>
          <a:lstStyle/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The need for studies which address broader subsets and constructs in CBI’s effectiveness</a:t>
            </a:r>
          </a:p>
          <a:p>
            <a:pPr>
              <a:buFont typeface="Wingdings" charset="2"/>
              <a:buChar char="v"/>
            </a:pP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To confront </a:t>
            </a:r>
            <a:r>
              <a:rPr lang="en-US" dirty="0" err="1" smtClean="0"/>
              <a:t>atheroetical</a:t>
            </a:r>
            <a:r>
              <a:rPr lang="en-US" dirty="0" smtClean="0"/>
              <a:t> fashion research of CBI and the its practices have been approached    </a:t>
            </a:r>
          </a:p>
          <a:p>
            <a:pPr>
              <a:buFont typeface="Wingdings" charset="2"/>
              <a:buChar char="v"/>
            </a:pPr>
            <a:endParaRPr lang="en-US" dirty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5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Theory of Computer-based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/>
              <a:t>Units of the CBI Theory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CBI was developed using a systems approach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The systems approach has many advantages - some being: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CBI being a process lends itself to systems model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Units of the system operate as a system which influence learning outcomes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Allows for both and logical way to organize complex systems of ideas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1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Theory of Computer-based </a:t>
            </a:r>
            <a:r>
              <a:rPr lang="en-US" b="1" dirty="0" smtClean="0"/>
              <a:t>instruction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b="1" dirty="0"/>
              <a:t>Output Units of the CBI </a:t>
            </a:r>
            <a:r>
              <a:rPr lang="en-US" b="1" dirty="0" smtClean="0"/>
              <a:t>Theory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Learning outcome</a:t>
            </a:r>
            <a:r>
              <a:rPr lang="en-US" i="1" dirty="0" smtClean="0"/>
              <a:t>—</a:t>
            </a:r>
            <a:r>
              <a:rPr lang="en-US" dirty="0" smtClean="0"/>
              <a:t>defined as achieving learning goal level </a:t>
            </a:r>
            <a:r>
              <a:rPr lang="en-US" dirty="0"/>
              <a:t>and is the only unit of output theory identified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4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Theory of Computer-based instruction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b="1" dirty="0"/>
              <a:t>Process Units of the CBI </a:t>
            </a:r>
            <a:r>
              <a:rPr lang="en-US" b="1" dirty="0" smtClean="0"/>
              <a:t>Theory</a:t>
            </a:r>
          </a:p>
          <a:p>
            <a:pPr marL="857250" lvl="1" indent="-457200">
              <a:buFont typeface="Wingdings" charset="2"/>
              <a:buChar char="ü"/>
            </a:pPr>
            <a:r>
              <a:rPr lang="en-US" b="1" i="1" dirty="0" smtClean="0"/>
              <a:t>Instructional strategy design</a:t>
            </a:r>
            <a:r>
              <a:rPr lang="en-US" i="1" dirty="0" smtClean="0"/>
              <a:t>—</a:t>
            </a:r>
            <a:r>
              <a:rPr lang="en-US" dirty="0" smtClean="0"/>
              <a:t>elemental methods for determining and sequencing content which </a:t>
            </a:r>
            <a:r>
              <a:rPr lang="en-US" dirty="0" err="1" smtClean="0"/>
              <a:t>Reigeluth</a:t>
            </a:r>
            <a:r>
              <a:rPr lang="en-US" dirty="0" smtClean="0"/>
              <a:t> (1983) classified into three types, them being: 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b="1" dirty="0" smtClean="0"/>
              <a:t>Organizational strategy:</a:t>
            </a:r>
            <a:r>
              <a:rPr lang="en-US" dirty="0" smtClean="0"/>
              <a:t> the method for sequencing subject matter content for instruction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b="1" dirty="0" smtClean="0"/>
              <a:t>Delivery strategy: </a:t>
            </a:r>
            <a:r>
              <a:rPr lang="en-US" dirty="0" smtClean="0"/>
              <a:t>determination of appropriate media of instruction and grouping strategies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b="1" dirty="0" smtClean="0"/>
              <a:t>Management strategy: </a:t>
            </a:r>
            <a:r>
              <a:rPr lang="en-US" dirty="0" smtClean="0"/>
              <a:t>the guiding orchestrator of both organizational and delivery strategies 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9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Theory of Computer-based instruction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ü"/>
            </a:pPr>
            <a:r>
              <a:rPr lang="en-US" b="1" i="1" dirty="0" smtClean="0"/>
              <a:t>CBI design: </a:t>
            </a:r>
            <a:r>
              <a:rPr lang="en-US" dirty="0" smtClean="0"/>
              <a:t>computer programming of content and lesson design that considers the individual difference of the learner to achieve learning goals administered by computers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Instructional control (3 types): 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chemeClr val="accent1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1</a:t>
            </a:r>
            <a:r>
              <a:rPr lang="en-US" sz="1800" i="1" dirty="0" smtClean="0">
                <a:solidFill>
                  <a:schemeClr val="tx2"/>
                </a:solidFill>
              </a:rPr>
              <a:t>. </a:t>
            </a:r>
            <a:r>
              <a:rPr lang="en-US" dirty="0" smtClean="0">
                <a:solidFill>
                  <a:schemeClr val="tx2"/>
                </a:solidFill>
              </a:rPr>
              <a:t>a learning situation where the program   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 guides the learner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2. </a:t>
            </a:r>
            <a:r>
              <a:rPr lang="en-US" dirty="0" smtClean="0">
                <a:solidFill>
                  <a:schemeClr val="tx2"/>
                </a:solidFill>
              </a:rPr>
              <a:t>where the learner makes determinations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</a:rPr>
              <a:t>3. </a:t>
            </a:r>
            <a:r>
              <a:rPr lang="en-US" dirty="0" smtClean="0">
                <a:solidFill>
                  <a:schemeClr val="tx2"/>
                </a:solidFill>
              </a:rPr>
              <a:t>the combination of both program and learner 	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		control based on learner responses.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Theory of Computer-based instruction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b="1" dirty="0" smtClean="0"/>
              <a:t>Factors in CBI which encourage informational retention and higher test performance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Instructional support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Feedback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Screen design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Appropriate practice strategy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External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3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Input Units of the CBI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/>
              <a:t>Units Comprising the CBI process units inputs</a:t>
            </a:r>
          </a:p>
          <a:p>
            <a:pPr lvl="1">
              <a:buFont typeface="Wingdings" charset="2"/>
              <a:buChar char="ü"/>
            </a:pPr>
            <a:r>
              <a:rPr lang="en-US" b="1" i="1" dirty="0" smtClean="0"/>
              <a:t>Self-Directedness—</a:t>
            </a:r>
            <a:r>
              <a:rPr lang="en-US" dirty="0" smtClean="0"/>
              <a:t>an approach whereby learners’ motivations are personalized according to personal and collaborative process which affirm both meaningful and worthwhile learning learning outcomes (Garrison, 1997). The three dimensions of </a:t>
            </a:r>
            <a:r>
              <a:rPr lang="en-US" i="1" dirty="0" smtClean="0"/>
              <a:t>self-directedness </a:t>
            </a:r>
            <a:r>
              <a:rPr lang="en-US" dirty="0" smtClean="0"/>
              <a:t>are:</a:t>
            </a:r>
            <a:endParaRPr lang="en-US" b="1" i="1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/>
              <a:t>Motivation to learn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/>
              <a:t>Metacognitive skill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b="1" dirty="0" smtClean="0"/>
              <a:t>Locus of control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8C596335-0664-460E-921D-DE71A6DC8D2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8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1147D"/>
      </a:dk2>
      <a:lt2>
        <a:srgbClr val="9DBCDB"/>
      </a:lt2>
      <a:accent1>
        <a:srgbClr val="DEF0FC"/>
      </a:accent1>
      <a:accent2>
        <a:srgbClr val="11147D"/>
      </a:accent2>
      <a:accent3>
        <a:srgbClr val="FFFFFF"/>
      </a:accent3>
      <a:accent4>
        <a:srgbClr val="000000"/>
      </a:accent4>
      <a:accent5>
        <a:srgbClr val="ECF6FD"/>
      </a:accent5>
      <a:accent6>
        <a:srgbClr val="0E1171"/>
      </a:accent6>
      <a:hlink>
        <a:srgbClr val="ADDAF7"/>
      </a:hlink>
      <a:folHlink>
        <a:srgbClr val="3E7AB8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1013</Words>
  <Application>Microsoft Macintosh PowerPoint</Application>
  <PresentationFormat>On-screen Show (4:3)</PresentationFormat>
  <Paragraphs>113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Part 4: Practices in Adult Learning</vt:lpstr>
      <vt:lpstr>Chapter 18: Effective COMPUTER-BASED INSTRUCTION FOR ADULTS</vt:lpstr>
      <vt:lpstr>Why research Computer-based instruction (CBI)?</vt:lpstr>
      <vt:lpstr>Theory of Computer-based instruction</vt:lpstr>
      <vt:lpstr>Theory of Computer-based instruction (Cont.)</vt:lpstr>
      <vt:lpstr>Theory of Computer-based instruction (Cont.)</vt:lpstr>
      <vt:lpstr>Theory of Computer-based instruction (Cont.)</vt:lpstr>
      <vt:lpstr>Theory of Computer-based instruction (Cont.)</vt:lpstr>
      <vt:lpstr>Input Units of the CBI Theory </vt:lpstr>
      <vt:lpstr>Input Units of the CBI Theory (cont.)</vt:lpstr>
      <vt:lpstr>Laws of interaction within the theory</vt:lpstr>
      <vt:lpstr>Laws of interaction within the theory (cont.)</vt:lpstr>
      <vt:lpstr>Laws of interaction within the theory (cont.)</vt:lpstr>
      <vt:lpstr>System States of the CBI theory</vt:lpstr>
      <vt:lpstr>System States of the CBI theory (Cont.)</vt:lpstr>
      <vt:lpstr>Propositions of the CBI theory</vt:lpstr>
      <vt:lpstr>Propositions of the CBI theory (Cont.)</vt:lpstr>
      <vt:lpstr>Propositions of the CBI theory (Cont.)</vt:lpstr>
      <vt:lpstr>Propositions of the CBI theory (Cont.)</vt:lpstr>
      <vt:lpstr>Reflection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Whole-Part-Whole Learning Model</dc:title>
  <dc:creator>Lindsey Eason All</dc:creator>
  <cp:lastModifiedBy>Patti Wilkins</cp:lastModifiedBy>
  <cp:revision>102</cp:revision>
  <dcterms:created xsi:type="dcterms:W3CDTF">2010-03-01T00:26:57Z</dcterms:created>
  <dcterms:modified xsi:type="dcterms:W3CDTF">2015-07-30T18:11:45Z</dcterms:modified>
</cp:coreProperties>
</file>