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17"/>
  </p:notesMasterIdLst>
  <p:sldIdLst>
    <p:sldId id="306" r:id="rId2"/>
    <p:sldId id="305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96" autoAdjust="0"/>
    <p:restoredTop sz="91956" autoAdjust="0"/>
  </p:normalViewPr>
  <p:slideViewPr>
    <p:cSldViewPr>
      <p:cViewPr varScale="1">
        <p:scale>
          <a:sx n="146" d="100"/>
          <a:sy n="146" d="100"/>
        </p:scale>
        <p:origin x="-104" y="-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6BF3FA-BF3C-BB4D-91F9-6FB4FDAEA39A}" type="doc">
      <dgm:prSet loTypeId="urn:microsoft.com/office/officeart/2005/8/layout/gear1" loCatId="" qsTypeId="urn:microsoft.com/office/officeart/2005/8/quickstyle/simple4" qsCatId="simple" csTypeId="urn:microsoft.com/office/officeart/2005/8/colors/accent0_3" csCatId="mainScheme" phldr="1"/>
      <dgm:spPr/>
    </dgm:pt>
    <dgm:pt modelId="{05D7AD9F-6644-AC4E-9B4E-5F3DD6588C87}">
      <dgm:prSet phldrT="[Text]" custT="1"/>
      <dgm:spPr/>
      <dgm:t>
        <a:bodyPr/>
        <a:lstStyle/>
        <a:p>
          <a:r>
            <a:rPr lang="en-US" sz="1400" b="1" dirty="0" smtClean="0"/>
            <a:t>LEARNER CONTROLLED</a:t>
          </a:r>
          <a:endParaRPr lang="en-US" sz="1400" b="1" dirty="0"/>
        </a:p>
      </dgm:t>
    </dgm:pt>
    <dgm:pt modelId="{DB576931-C018-EE40-8A6A-76DF16746C49}" type="parTrans" cxnId="{B33B49F4-4C44-F448-991F-5862055D41A5}">
      <dgm:prSet/>
      <dgm:spPr/>
      <dgm:t>
        <a:bodyPr/>
        <a:lstStyle/>
        <a:p>
          <a:endParaRPr lang="en-US"/>
        </a:p>
      </dgm:t>
    </dgm:pt>
    <dgm:pt modelId="{DA2A05CE-EADC-C94F-8C71-944B4719DD45}" type="sibTrans" cxnId="{B33B49F4-4C44-F448-991F-5862055D41A5}">
      <dgm:prSet/>
      <dgm:spPr/>
      <dgm:t>
        <a:bodyPr/>
        <a:lstStyle/>
        <a:p>
          <a:endParaRPr lang="en-US"/>
        </a:p>
      </dgm:t>
    </dgm:pt>
    <dgm:pt modelId="{DA572FB0-7685-A744-9C0F-A2B58FFC0B9D}">
      <dgm:prSet phldrT="[Text]" custT="1"/>
      <dgm:spPr/>
      <dgm:t>
        <a:bodyPr/>
        <a:lstStyle/>
        <a:p>
          <a:r>
            <a:rPr lang="en-US" sz="900" b="1" dirty="0" smtClean="0"/>
            <a:t>  FACILITATOR FRIENDLY </a:t>
          </a:r>
          <a:endParaRPr lang="en-US" sz="900" b="1" dirty="0"/>
        </a:p>
      </dgm:t>
    </dgm:pt>
    <dgm:pt modelId="{D5D4E736-05F3-6341-AD37-818A0FF9E181}" type="sibTrans" cxnId="{9CC880D6-3654-FB49-8B69-F821570464CE}">
      <dgm:prSet/>
      <dgm:spPr/>
      <dgm:t>
        <a:bodyPr/>
        <a:lstStyle/>
        <a:p>
          <a:endParaRPr lang="en-US"/>
        </a:p>
      </dgm:t>
    </dgm:pt>
    <dgm:pt modelId="{583BA0AC-0F32-6243-8F5F-EBE8BE36384D}" type="parTrans" cxnId="{9CC880D6-3654-FB49-8B69-F821570464CE}">
      <dgm:prSet/>
      <dgm:spPr/>
      <dgm:t>
        <a:bodyPr/>
        <a:lstStyle/>
        <a:p>
          <a:endParaRPr lang="en-US"/>
        </a:p>
      </dgm:t>
    </dgm:pt>
    <dgm:pt modelId="{0EE8CBE2-9CB8-F544-8B85-A17C2F20DC98}">
      <dgm:prSet phldrT="[Text]" custT="1"/>
      <dgm:spPr/>
      <dgm:t>
        <a:bodyPr/>
        <a:lstStyle/>
        <a:p>
          <a:r>
            <a:rPr lang="en-US" sz="1600" b="1" dirty="0" smtClean="0"/>
            <a:t> </a:t>
          </a:r>
          <a:r>
            <a:rPr lang="en-US" sz="1800" b="1" dirty="0" smtClean="0"/>
            <a:t>24/7</a:t>
          </a:r>
          <a:endParaRPr lang="en-US" sz="1800" b="1" dirty="0"/>
        </a:p>
      </dgm:t>
    </dgm:pt>
    <dgm:pt modelId="{82348E4C-917C-604B-8491-1A3B198DEDD0}" type="sibTrans" cxnId="{F29B729E-2545-F146-B4B7-1AF93DC80888}">
      <dgm:prSet/>
      <dgm:spPr/>
      <dgm:t>
        <a:bodyPr/>
        <a:lstStyle/>
        <a:p>
          <a:endParaRPr lang="en-US"/>
        </a:p>
      </dgm:t>
    </dgm:pt>
    <dgm:pt modelId="{FA6D416C-14E0-4E43-BD73-E3D57F7DC95B}" type="parTrans" cxnId="{F29B729E-2545-F146-B4B7-1AF93DC80888}">
      <dgm:prSet/>
      <dgm:spPr/>
      <dgm:t>
        <a:bodyPr/>
        <a:lstStyle/>
        <a:p>
          <a:endParaRPr lang="en-US"/>
        </a:p>
      </dgm:t>
    </dgm:pt>
    <dgm:pt modelId="{ABB31172-BD98-B64A-AA96-4ACB99054701}" type="pres">
      <dgm:prSet presAssocID="{BD6BF3FA-BF3C-BB4D-91F9-6FB4FDAEA39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CB27E30-A990-9447-ADA6-0924ECEDEFB6}" type="pres">
      <dgm:prSet presAssocID="{05D7AD9F-6644-AC4E-9B4E-5F3DD6588C87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4565B8-C35E-8248-8353-91FFB938EAB1}" type="pres">
      <dgm:prSet presAssocID="{05D7AD9F-6644-AC4E-9B4E-5F3DD6588C87}" presName="gear1srcNode" presStyleLbl="node1" presStyleIdx="0" presStyleCnt="3"/>
      <dgm:spPr/>
      <dgm:t>
        <a:bodyPr/>
        <a:lstStyle/>
        <a:p>
          <a:endParaRPr lang="en-US"/>
        </a:p>
      </dgm:t>
    </dgm:pt>
    <dgm:pt modelId="{CADF7612-973A-6545-8DF4-751D4369EDC8}" type="pres">
      <dgm:prSet presAssocID="{05D7AD9F-6644-AC4E-9B4E-5F3DD6588C87}" presName="gear1dstNode" presStyleLbl="node1" presStyleIdx="0" presStyleCnt="3"/>
      <dgm:spPr/>
      <dgm:t>
        <a:bodyPr/>
        <a:lstStyle/>
        <a:p>
          <a:endParaRPr lang="en-US"/>
        </a:p>
      </dgm:t>
    </dgm:pt>
    <dgm:pt modelId="{2DBDC5C6-64A1-C645-B29E-127AE5EFA131}" type="pres">
      <dgm:prSet presAssocID="{0EE8CBE2-9CB8-F544-8B85-A17C2F20DC98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0E8626-6B3B-0748-A633-AC9746A7AF73}" type="pres">
      <dgm:prSet presAssocID="{0EE8CBE2-9CB8-F544-8B85-A17C2F20DC98}" presName="gear2srcNode" presStyleLbl="node1" presStyleIdx="1" presStyleCnt="3"/>
      <dgm:spPr/>
      <dgm:t>
        <a:bodyPr/>
        <a:lstStyle/>
        <a:p>
          <a:endParaRPr lang="en-US"/>
        </a:p>
      </dgm:t>
    </dgm:pt>
    <dgm:pt modelId="{DD16E998-39A6-A84D-9F34-66C23EDC69CC}" type="pres">
      <dgm:prSet presAssocID="{0EE8CBE2-9CB8-F544-8B85-A17C2F20DC98}" presName="gear2dstNode" presStyleLbl="node1" presStyleIdx="1" presStyleCnt="3"/>
      <dgm:spPr/>
      <dgm:t>
        <a:bodyPr/>
        <a:lstStyle/>
        <a:p>
          <a:endParaRPr lang="en-US"/>
        </a:p>
      </dgm:t>
    </dgm:pt>
    <dgm:pt modelId="{3BD6C455-226E-934A-A352-A08445A75245}" type="pres">
      <dgm:prSet presAssocID="{DA572FB0-7685-A744-9C0F-A2B58FFC0B9D}" presName="gear3" presStyleLbl="node1" presStyleIdx="2" presStyleCnt="3" custLinFactNeighborY="-1388"/>
      <dgm:spPr/>
      <dgm:t>
        <a:bodyPr/>
        <a:lstStyle/>
        <a:p>
          <a:endParaRPr lang="en-US"/>
        </a:p>
      </dgm:t>
    </dgm:pt>
    <dgm:pt modelId="{D2A31CCD-A2C8-0843-8F39-B9F207AC0F20}" type="pres">
      <dgm:prSet presAssocID="{DA572FB0-7685-A744-9C0F-A2B58FFC0B9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B361DD-4CFF-0A47-A94F-9B669AEF41DD}" type="pres">
      <dgm:prSet presAssocID="{DA572FB0-7685-A744-9C0F-A2B58FFC0B9D}" presName="gear3srcNode" presStyleLbl="node1" presStyleIdx="2" presStyleCnt="3"/>
      <dgm:spPr/>
      <dgm:t>
        <a:bodyPr/>
        <a:lstStyle/>
        <a:p>
          <a:endParaRPr lang="en-US"/>
        </a:p>
      </dgm:t>
    </dgm:pt>
    <dgm:pt modelId="{47A57224-344E-8249-AB6B-36F4E9BC31E9}" type="pres">
      <dgm:prSet presAssocID="{DA572FB0-7685-A744-9C0F-A2B58FFC0B9D}" presName="gear3dstNode" presStyleLbl="node1" presStyleIdx="2" presStyleCnt="3"/>
      <dgm:spPr/>
      <dgm:t>
        <a:bodyPr/>
        <a:lstStyle/>
        <a:p>
          <a:endParaRPr lang="en-US"/>
        </a:p>
      </dgm:t>
    </dgm:pt>
    <dgm:pt modelId="{DDD559D2-C007-BC46-B444-66112D346F79}" type="pres">
      <dgm:prSet presAssocID="{DA2A05CE-EADC-C94F-8C71-944B4719DD45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DAED7050-9F33-8C49-877A-DAB49053F663}" type="pres">
      <dgm:prSet presAssocID="{82348E4C-917C-604B-8491-1A3B198DEDD0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54451643-93C9-4F4D-A68F-7B0B7E25ED6A}" type="pres">
      <dgm:prSet presAssocID="{D5D4E736-05F3-6341-AD37-818A0FF9E18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5954437B-1F50-C747-88B3-A99E78B45E2B}" type="presOf" srcId="{DA572FB0-7685-A744-9C0F-A2B58FFC0B9D}" destId="{0DB361DD-4CFF-0A47-A94F-9B669AEF41DD}" srcOrd="2" destOrd="0" presId="urn:microsoft.com/office/officeart/2005/8/layout/gear1"/>
    <dgm:cxn modelId="{5DD4CE09-7464-7045-B2D1-9BCEB10520BA}" type="presOf" srcId="{05D7AD9F-6644-AC4E-9B4E-5F3DD6588C87}" destId="{CADF7612-973A-6545-8DF4-751D4369EDC8}" srcOrd="2" destOrd="0" presId="urn:microsoft.com/office/officeart/2005/8/layout/gear1"/>
    <dgm:cxn modelId="{9EC63C50-F77B-5E46-A498-D01AD8C93F56}" type="presOf" srcId="{0EE8CBE2-9CB8-F544-8B85-A17C2F20DC98}" destId="{2DBDC5C6-64A1-C645-B29E-127AE5EFA131}" srcOrd="0" destOrd="0" presId="urn:microsoft.com/office/officeart/2005/8/layout/gear1"/>
    <dgm:cxn modelId="{25C8A6DD-F2E1-D541-B74E-F90BB1DD06C1}" type="presOf" srcId="{DA572FB0-7685-A744-9C0F-A2B58FFC0B9D}" destId="{D2A31CCD-A2C8-0843-8F39-B9F207AC0F20}" srcOrd="1" destOrd="0" presId="urn:microsoft.com/office/officeart/2005/8/layout/gear1"/>
    <dgm:cxn modelId="{236F73A1-D5C5-0643-BBDF-912149D26A07}" type="presOf" srcId="{82348E4C-917C-604B-8491-1A3B198DEDD0}" destId="{DAED7050-9F33-8C49-877A-DAB49053F663}" srcOrd="0" destOrd="0" presId="urn:microsoft.com/office/officeart/2005/8/layout/gear1"/>
    <dgm:cxn modelId="{5547D668-5635-C14E-A133-EAE5149C1325}" type="presOf" srcId="{05D7AD9F-6644-AC4E-9B4E-5F3DD6588C87}" destId="{3F4565B8-C35E-8248-8353-91FFB938EAB1}" srcOrd="1" destOrd="0" presId="urn:microsoft.com/office/officeart/2005/8/layout/gear1"/>
    <dgm:cxn modelId="{A32050E6-F0A8-404B-ACB3-DDE45D724B18}" type="presOf" srcId="{05D7AD9F-6644-AC4E-9B4E-5F3DD6588C87}" destId="{DCB27E30-A990-9447-ADA6-0924ECEDEFB6}" srcOrd="0" destOrd="0" presId="urn:microsoft.com/office/officeart/2005/8/layout/gear1"/>
    <dgm:cxn modelId="{2A3FD0A8-E974-1648-8A20-CA40C8B9C81F}" type="presOf" srcId="{D5D4E736-05F3-6341-AD37-818A0FF9E181}" destId="{54451643-93C9-4F4D-A68F-7B0B7E25ED6A}" srcOrd="0" destOrd="0" presId="urn:microsoft.com/office/officeart/2005/8/layout/gear1"/>
    <dgm:cxn modelId="{7B72E489-B8D8-B14C-A9AC-1B2F0538BCED}" type="presOf" srcId="{DA572FB0-7685-A744-9C0F-A2B58FFC0B9D}" destId="{47A57224-344E-8249-AB6B-36F4E9BC31E9}" srcOrd="3" destOrd="0" presId="urn:microsoft.com/office/officeart/2005/8/layout/gear1"/>
    <dgm:cxn modelId="{EA0381F1-58ED-924B-AF37-3E788909C8CE}" type="presOf" srcId="{0EE8CBE2-9CB8-F544-8B85-A17C2F20DC98}" destId="{0B0E8626-6B3B-0748-A633-AC9746A7AF73}" srcOrd="1" destOrd="0" presId="urn:microsoft.com/office/officeart/2005/8/layout/gear1"/>
    <dgm:cxn modelId="{0570A314-E10E-BA47-AF74-81EBF6FE414E}" type="presOf" srcId="{BD6BF3FA-BF3C-BB4D-91F9-6FB4FDAEA39A}" destId="{ABB31172-BD98-B64A-AA96-4ACB99054701}" srcOrd="0" destOrd="0" presId="urn:microsoft.com/office/officeart/2005/8/layout/gear1"/>
    <dgm:cxn modelId="{B33B49F4-4C44-F448-991F-5862055D41A5}" srcId="{BD6BF3FA-BF3C-BB4D-91F9-6FB4FDAEA39A}" destId="{05D7AD9F-6644-AC4E-9B4E-5F3DD6588C87}" srcOrd="0" destOrd="0" parTransId="{DB576931-C018-EE40-8A6A-76DF16746C49}" sibTransId="{DA2A05CE-EADC-C94F-8C71-944B4719DD45}"/>
    <dgm:cxn modelId="{ABABF2F3-82BA-E644-A450-07081C7CC3B9}" type="presOf" srcId="{DA572FB0-7685-A744-9C0F-A2B58FFC0B9D}" destId="{3BD6C455-226E-934A-A352-A08445A75245}" srcOrd="0" destOrd="0" presId="urn:microsoft.com/office/officeart/2005/8/layout/gear1"/>
    <dgm:cxn modelId="{9CC880D6-3654-FB49-8B69-F821570464CE}" srcId="{BD6BF3FA-BF3C-BB4D-91F9-6FB4FDAEA39A}" destId="{DA572FB0-7685-A744-9C0F-A2B58FFC0B9D}" srcOrd="2" destOrd="0" parTransId="{583BA0AC-0F32-6243-8F5F-EBE8BE36384D}" sibTransId="{D5D4E736-05F3-6341-AD37-818A0FF9E181}"/>
    <dgm:cxn modelId="{04C1F8D4-10A9-9A45-843F-2E5313FA560B}" type="presOf" srcId="{0EE8CBE2-9CB8-F544-8B85-A17C2F20DC98}" destId="{DD16E998-39A6-A84D-9F34-66C23EDC69CC}" srcOrd="2" destOrd="0" presId="urn:microsoft.com/office/officeart/2005/8/layout/gear1"/>
    <dgm:cxn modelId="{F29B729E-2545-F146-B4B7-1AF93DC80888}" srcId="{BD6BF3FA-BF3C-BB4D-91F9-6FB4FDAEA39A}" destId="{0EE8CBE2-9CB8-F544-8B85-A17C2F20DC98}" srcOrd="1" destOrd="0" parTransId="{FA6D416C-14E0-4E43-BD73-E3D57F7DC95B}" sibTransId="{82348E4C-917C-604B-8491-1A3B198DEDD0}"/>
    <dgm:cxn modelId="{B6741E67-9D11-8E43-BC17-10D8C501EA8F}" type="presOf" srcId="{DA2A05CE-EADC-C94F-8C71-944B4719DD45}" destId="{DDD559D2-C007-BC46-B444-66112D346F79}" srcOrd="0" destOrd="0" presId="urn:microsoft.com/office/officeart/2005/8/layout/gear1"/>
    <dgm:cxn modelId="{E889AF26-2A5D-3246-80D5-C9110FBE75AA}" type="presParOf" srcId="{ABB31172-BD98-B64A-AA96-4ACB99054701}" destId="{DCB27E30-A990-9447-ADA6-0924ECEDEFB6}" srcOrd="0" destOrd="0" presId="urn:microsoft.com/office/officeart/2005/8/layout/gear1"/>
    <dgm:cxn modelId="{842AF0E0-1730-284F-AC23-F43B0FD6D781}" type="presParOf" srcId="{ABB31172-BD98-B64A-AA96-4ACB99054701}" destId="{3F4565B8-C35E-8248-8353-91FFB938EAB1}" srcOrd="1" destOrd="0" presId="urn:microsoft.com/office/officeart/2005/8/layout/gear1"/>
    <dgm:cxn modelId="{98466A51-4737-A346-98F4-9D4523FB381E}" type="presParOf" srcId="{ABB31172-BD98-B64A-AA96-4ACB99054701}" destId="{CADF7612-973A-6545-8DF4-751D4369EDC8}" srcOrd="2" destOrd="0" presId="urn:microsoft.com/office/officeart/2005/8/layout/gear1"/>
    <dgm:cxn modelId="{C8C3ECEB-C97F-C24A-96D3-CFAE8BE91128}" type="presParOf" srcId="{ABB31172-BD98-B64A-AA96-4ACB99054701}" destId="{2DBDC5C6-64A1-C645-B29E-127AE5EFA131}" srcOrd="3" destOrd="0" presId="urn:microsoft.com/office/officeart/2005/8/layout/gear1"/>
    <dgm:cxn modelId="{1EFF90B7-3246-DE47-82A5-C7F4C55A5E23}" type="presParOf" srcId="{ABB31172-BD98-B64A-AA96-4ACB99054701}" destId="{0B0E8626-6B3B-0748-A633-AC9746A7AF73}" srcOrd="4" destOrd="0" presId="urn:microsoft.com/office/officeart/2005/8/layout/gear1"/>
    <dgm:cxn modelId="{62ECCF46-EF9C-4847-ACEB-E3E306748FCF}" type="presParOf" srcId="{ABB31172-BD98-B64A-AA96-4ACB99054701}" destId="{DD16E998-39A6-A84D-9F34-66C23EDC69CC}" srcOrd="5" destOrd="0" presId="urn:microsoft.com/office/officeart/2005/8/layout/gear1"/>
    <dgm:cxn modelId="{89BACAC3-A0C9-2347-A29A-820E06038CEF}" type="presParOf" srcId="{ABB31172-BD98-B64A-AA96-4ACB99054701}" destId="{3BD6C455-226E-934A-A352-A08445A75245}" srcOrd="6" destOrd="0" presId="urn:microsoft.com/office/officeart/2005/8/layout/gear1"/>
    <dgm:cxn modelId="{D6D842A4-ED53-D144-B217-7399D2F125C4}" type="presParOf" srcId="{ABB31172-BD98-B64A-AA96-4ACB99054701}" destId="{D2A31CCD-A2C8-0843-8F39-B9F207AC0F20}" srcOrd="7" destOrd="0" presId="urn:microsoft.com/office/officeart/2005/8/layout/gear1"/>
    <dgm:cxn modelId="{E29D6690-5E7E-C746-9645-EB5ADB935E84}" type="presParOf" srcId="{ABB31172-BD98-B64A-AA96-4ACB99054701}" destId="{0DB361DD-4CFF-0A47-A94F-9B669AEF41DD}" srcOrd="8" destOrd="0" presId="urn:microsoft.com/office/officeart/2005/8/layout/gear1"/>
    <dgm:cxn modelId="{E5149F46-86C4-D345-89D4-AA78C3D71B98}" type="presParOf" srcId="{ABB31172-BD98-B64A-AA96-4ACB99054701}" destId="{47A57224-344E-8249-AB6B-36F4E9BC31E9}" srcOrd="9" destOrd="0" presId="urn:microsoft.com/office/officeart/2005/8/layout/gear1"/>
    <dgm:cxn modelId="{81F710CD-DC7E-1543-AD72-19D678F16210}" type="presParOf" srcId="{ABB31172-BD98-B64A-AA96-4ACB99054701}" destId="{DDD559D2-C007-BC46-B444-66112D346F79}" srcOrd="10" destOrd="0" presId="urn:microsoft.com/office/officeart/2005/8/layout/gear1"/>
    <dgm:cxn modelId="{EB4491F2-AEE8-3943-BCF7-E315F2549A42}" type="presParOf" srcId="{ABB31172-BD98-B64A-AA96-4ACB99054701}" destId="{DAED7050-9F33-8C49-877A-DAB49053F663}" srcOrd="11" destOrd="0" presId="urn:microsoft.com/office/officeart/2005/8/layout/gear1"/>
    <dgm:cxn modelId="{C87C9D1F-92A1-2647-BD00-BA8B963E288C}" type="presParOf" srcId="{ABB31172-BD98-B64A-AA96-4ACB99054701}" destId="{54451643-93C9-4F4D-A68F-7B0B7E25ED6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071838-C68D-C549-81D4-9417B75BFAF2}" type="doc">
      <dgm:prSet loTypeId="urn:microsoft.com/office/officeart/2005/8/layout/target2" loCatId="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F848781-BDB9-3140-A2BB-A15D7402ED4A}">
      <dgm:prSet phldrT="[Text]"/>
      <dgm:spPr/>
      <dgm:t>
        <a:bodyPr/>
        <a:lstStyle/>
        <a:p>
          <a:r>
            <a:rPr lang="en-US" b="1" u="sng" dirty="0" smtClean="0"/>
            <a:t>Self-Direction</a:t>
          </a:r>
          <a:r>
            <a:rPr lang="en-US" b="0" dirty="0" smtClean="0"/>
            <a:t>—</a:t>
          </a:r>
          <a:r>
            <a:rPr lang="en-US" dirty="0" smtClean="0"/>
            <a:t>The learner is able to manage their targeted learning experience  </a:t>
          </a:r>
          <a:endParaRPr lang="en-US" dirty="0"/>
        </a:p>
      </dgm:t>
    </dgm:pt>
    <dgm:pt modelId="{D892424D-A5F2-C545-9ACD-2DF4152EAF93}" type="parTrans" cxnId="{4A4502F0-3845-B346-A16E-B979D8F1DFE6}">
      <dgm:prSet/>
      <dgm:spPr/>
      <dgm:t>
        <a:bodyPr/>
        <a:lstStyle/>
        <a:p>
          <a:endParaRPr lang="en-US"/>
        </a:p>
      </dgm:t>
    </dgm:pt>
    <dgm:pt modelId="{09C013CC-4807-0843-BC8D-0CFAB6B036F3}" type="sibTrans" cxnId="{4A4502F0-3845-B346-A16E-B979D8F1DFE6}">
      <dgm:prSet/>
      <dgm:spPr/>
      <dgm:t>
        <a:bodyPr/>
        <a:lstStyle/>
        <a:p>
          <a:endParaRPr lang="en-US"/>
        </a:p>
      </dgm:t>
    </dgm:pt>
    <dgm:pt modelId="{01341564-3DE4-3B4D-8454-BA3B40CAF6E0}">
      <dgm:prSet phldrT="[Text]"/>
      <dgm:spPr/>
      <dgm:t>
        <a:bodyPr/>
        <a:lstStyle/>
        <a:p>
          <a:r>
            <a:rPr lang="en-US" b="1" u="sng" dirty="0" smtClean="0"/>
            <a:t>Influence of infrastructure and Data Base</a:t>
          </a:r>
          <a:r>
            <a:rPr lang="en-US" b="1" dirty="0" smtClean="0"/>
            <a:t>—</a:t>
          </a:r>
          <a:r>
            <a:rPr lang="en-US" dirty="0" smtClean="0"/>
            <a:t>The learner’s ability to self-enroll with the assistance of an informational infrastructures and data bases in order to progress through knowledge and expertise requirements. </a:t>
          </a:r>
          <a:endParaRPr lang="en-US" dirty="0"/>
        </a:p>
      </dgm:t>
    </dgm:pt>
    <dgm:pt modelId="{595EBAF7-EC18-5841-B0E0-A97B23AC4270}" type="parTrans" cxnId="{7920953F-2EAF-CF43-8AC6-5A70B42DDDE9}">
      <dgm:prSet/>
      <dgm:spPr/>
      <dgm:t>
        <a:bodyPr/>
        <a:lstStyle/>
        <a:p>
          <a:endParaRPr lang="en-US"/>
        </a:p>
      </dgm:t>
    </dgm:pt>
    <dgm:pt modelId="{F6E1F1D6-76C0-8146-944B-B430AAAB06B6}" type="sibTrans" cxnId="{7920953F-2EAF-CF43-8AC6-5A70B42DDDE9}">
      <dgm:prSet/>
      <dgm:spPr/>
      <dgm:t>
        <a:bodyPr/>
        <a:lstStyle/>
        <a:p>
          <a:endParaRPr lang="en-US"/>
        </a:p>
      </dgm:t>
    </dgm:pt>
    <dgm:pt modelId="{76699AFC-30A5-9F46-871D-F465457C6FC6}">
      <dgm:prSet phldrT="[Text]"/>
      <dgm:spPr/>
      <dgm:t>
        <a:bodyPr/>
        <a:lstStyle/>
        <a:p>
          <a:r>
            <a:rPr lang="en-US" b="1" u="sng" dirty="0" smtClean="0"/>
            <a:t>Expunging of Traditional Learning Hierarchies</a:t>
          </a:r>
          <a:r>
            <a:rPr lang="en-US" b="1" dirty="0" smtClean="0"/>
            <a:t>—</a:t>
          </a:r>
          <a:r>
            <a:rPr lang="en-US" dirty="0" smtClean="0"/>
            <a:t>The option for the learner to select their course and when challenges are met computer aided diagnosis assist in remediation.</a:t>
          </a:r>
          <a:endParaRPr lang="en-US" dirty="0"/>
        </a:p>
      </dgm:t>
    </dgm:pt>
    <dgm:pt modelId="{2D386E91-D4B1-5E48-B388-0CDC723CB91C}" type="parTrans" cxnId="{4A489B26-8EC0-4C40-9E2A-3FD87A40D924}">
      <dgm:prSet/>
      <dgm:spPr/>
      <dgm:t>
        <a:bodyPr/>
        <a:lstStyle/>
        <a:p>
          <a:endParaRPr lang="en-US"/>
        </a:p>
      </dgm:t>
    </dgm:pt>
    <dgm:pt modelId="{10104C7F-7944-0B4F-896D-6A3A14D44E33}" type="sibTrans" cxnId="{4A489B26-8EC0-4C40-9E2A-3FD87A40D924}">
      <dgm:prSet/>
      <dgm:spPr/>
      <dgm:t>
        <a:bodyPr/>
        <a:lstStyle/>
        <a:p>
          <a:endParaRPr lang="en-US"/>
        </a:p>
      </dgm:t>
    </dgm:pt>
    <dgm:pt modelId="{B9A6F4A2-E7F3-F14E-A832-0A05D35B2F3C}" type="pres">
      <dgm:prSet presAssocID="{AA071838-C68D-C549-81D4-9417B75BFAF2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5785B6F-B89F-1242-9863-CD0A97688ADE}" type="pres">
      <dgm:prSet presAssocID="{AA071838-C68D-C549-81D4-9417B75BFAF2}" presName="outerBox" presStyleCnt="0"/>
      <dgm:spPr/>
      <dgm:t>
        <a:bodyPr/>
        <a:lstStyle/>
        <a:p>
          <a:endParaRPr lang="en-US"/>
        </a:p>
      </dgm:t>
    </dgm:pt>
    <dgm:pt modelId="{06EE0C1B-E5BD-1F48-A668-705F8BC6D3A3}" type="pres">
      <dgm:prSet presAssocID="{AA071838-C68D-C549-81D4-9417B75BFAF2}" presName="outerBoxParent" presStyleLbl="node1" presStyleIdx="0" presStyleCnt="3" custLinFactNeighborY="-1724"/>
      <dgm:spPr/>
      <dgm:t>
        <a:bodyPr/>
        <a:lstStyle/>
        <a:p>
          <a:endParaRPr lang="en-US"/>
        </a:p>
      </dgm:t>
    </dgm:pt>
    <dgm:pt modelId="{9F459199-B6FB-F949-AF2B-B13D550CA88D}" type="pres">
      <dgm:prSet presAssocID="{AA071838-C68D-C549-81D4-9417B75BFAF2}" presName="outerBoxChildren" presStyleCnt="0"/>
      <dgm:spPr/>
      <dgm:t>
        <a:bodyPr/>
        <a:lstStyle/>
        <a:p>
          <a:endParaRPr lang="en-US"/>
        </a:p>
      </dgm:t>
    </dgm:pt>
    <dgm:pt modelId="{9F047B39-8C4E-9748-A3F9-1F01D269CDAB}" type="pres">
      <dgm:prSet presAssocID="{AA071838-C68D-C549-81D4-9417B75BFAF2}" presName="middleBox" presStyleCnt="0"/>
      <dgm:spPr/>
      <dgm:t>
        <a:bodyPr/>
        <a:lstStyle/>
        <a:p>
          <a:endParaRPr lang="en-US"/>
        </a:p>
      </dgm:t>
    </dgm:pt>
    <dgm:pt modelId="{41E9EB1B-8863-4F41-A39F-406199CC6067}" type="pres">
      <dgm:prSet presAssocID="{AA071838-C68D-C549-81D4-9417B75BFAF2}" presName="middleBoxParent" presStyleLbl="node1" presStyleIdx="1" presStyleCnt="3" custLinFactNeighborY="-6085"/>
      <dgm:spPr/>
      <dgm:t>
        <a:bodyPr/>
        <a:lstStyle/>
        <a:p>
          <a:endParaRPr lang="en-US"/>
        </a:p>
      </dgm:t>
    </dgm:pt>
    <dgm:pt modelId="{56008603-E357-494A-A91D-513803E40DA5}" type="pres">
      <dgm:prSet presAssocID="{AA071838-C68D-C549-81D4-9417B75BFAF2}" presName="middleBoxChildren" presStyleCnt="0"/>
      <dgm:spPr/>
      <dgm:t>
        <a:bodyPr/>
        <a:lstStyle/>
        <a:p>
          <a:endParaRPr lang="en-US"/>
        </a:p>
      </dgm:t>
    </dgm:pt>
    <dgm:pt modelId="{1970CE9C-4FC8-D445-8082-BB7091B27F4A}" type="pres">
      <dgm:prSet presAssocID="{AA071838-C68D-C549-81D4-9417B75BFAF2}" presName="centerBox" presStyleCnt="0"/>
      <dgm:spPr/>
      <dgm:t>
        <a:bodyPr/>
        <a:lstStyle/>
        <a:p>
          <a:endParaRPr lang="en-US"/>
        </a:p>
      </dgm:t>
    </dgm:pt>
    <dgm:pt modelId="{5202BB09-9022-8042-8D8B-E04CD927798F}" type="pres">
      <dgm:prSet presAssocID="{AA071838-C68D-C549-81D4-9417B75BFAF2}" presName="centerBoxParent" presStyleLbl="node1" presStyleIdx="2" presStyleCnt="3" custScaleY="77956" custLinFactNeighborY="-10274"/>
      <dgm:spPr/>
      <dgm:t>
        <a:bodyPr/>
        <a:lstStyle/>
        <a:p>
          <a:endParaRPr lang="en-US"/>
        </a:p>
      </dgm:t>
    </dgm:pt>
  </dgm:ptLst>
  <dgm:cxnLst>
    <dgm:cxn modelId="{92F763F6-52BA-3B49-AF29-AED6B62CB516}" type="presOf" srcId="{76699AFC-30A5-9F46-871D-F465457C6FC6}" destId="{41E9EB1B-8863-4F41-A39F-406199CC6067}" srcOrd="0" destOrd="0" presId="urn:microsoft.com/office/officeart/2005/8/layout/target2"/>
    <dgm:cxn modelId="{4A4502F0-3845-B346-A16E-B979D8F1DFE6}" srcId="{AA071838-C68D-C549-81D4-9417B75BFAF2}" destId="{2F848781-BDB9-3140-A2BB-A15D7402ED4A}" srcOrd="0" destOrd="0" parTransId="{D892424D-A5F2-C545-9ACD-2DF4152EAF93}" sibTransId="{09C013CC-4807-0843-BC8D-0CFAB6B036F3}"/>
    <dgm:cxn modelId="{83E4B243-FE24-0549-A685-285923474C57}" type="presOf" srcId="{2F848781-BDB9-3140-A2BB-A15D7402ED4A}" destId="{06EE0C1B-E5BD-1F48-A668-705F8BC6D3A3}" srcOrd="0" destOrd="0" presId="urn:microsoft.com/office/officeart/2005/8/layout/target2"/>
    <dgm:cxn modelId="{7920953F-2EAF-CF43-8AC6-5A70B42DDDE9}" srcId="{AA071838-C68D-C549-81D4-9417B75BFAF2}" destId="{01341564-3DE4-3B4D-8454-BA3B40CAF6E0}" srcOrd="2" destOrd="0" parTransId="{595EBAF7-EC18-5841-B0E0-A97B23AC4270}" sibTransId="{F6E1F1D6-76C0-8146-944B-B430AAAB06B6}"/>
    <dgm:cxn modelId="{97679F91-45BE-D54D-BD3F-CF5CEF635BA8}" type="presOf" srcId="{AA071838-C68D-C549-81D4-9417B75BFAF2}" destId="{B9A6F4A2-E7F3-F14E-A832-0A05D35B2F3C}" srcOrd="0" destOrd="0" presId="urn:microsoft.com/office/officeart/2005/8/layout/target2"/>
    <dgm:cxn modelId="{400D88FC-32D5-DB44-BED4-10F262F7D5B5}" type="presOf" srcId="{01341564-3DE4-3B4D-8454-BA3B40CAF6E0}" destId="{5202BB09-9022-8042-8D8B-E04CD927798F}" srcOrd="0" destOrd="0" presId="urn:microsoft.com/office/officeart/2005/8/layout/target2"/>
    <dgm:cxn modelId="{4A489B26-8EC0-4C40-9E2A-3FD87A40D924}" srcId="{AA071838-C68D-C549-81D4-9417B75BFAF2}" destId="{76699AFC-30A5-9F46-871D-F465457C6FC6}" srcOrd="1" destOrd="0" parTransId="{2D386E91-D4B1-5E48-B388-0CDC723CB91C}" sibTransId="{10104C7F-7944-0B4F-896D-6A3A14D44E33}"/>
    <dgm:cxn modelId="{E124A6AD-7DF1-B14B-B9FD-D42952B3326A}" type="presParOf" srcId="{B9A6F4A2-E7F3-F14E-A832-0A05D35B2F3C}" destId="{E5785B6F-B89F-1242-9863-CD0A97688ADE}" srcOrd="0" destOrd="0" presId="urn:microsoft.com/office/officeart/2005/8/layout/target2"/>
    <dgm:cxn modelId="{DF5AA75C-98C0-594C-80DF-E577B984C450}" type="presParOf" srcId="{E5785B6F-B89F-1242-9863-CD0A97688ADE}" destId="{06EE0C1B-E5BD-1F48-A668-705F8BC6D3A3}" srcOrd="0" destOrd="0" presId="urn:microsoft.com/office/officeart/2005/8/layout/target2"/>
    <dgm:cxn modelId="{5DC6E109-A237-F449-A28F-125F6D8B24D6}" type="presParOf" srcId="{E5785B6F-B89F-1242-9863-CD0A97688ADE}" destId="{9F459199-B6FB-F949-AF2B-B13D550CA88D}" srcOrd="1" destOrd="0" presId="urn:microsoft.com/office/officeart/2005/8/layout/target2"/>
    <dgm:cxn modelId="{53657C00-555B-D14C-ACCD-41ED5D1C10A4}" type="presParOf" srcId="{B9A6F4A2-E7F3-F14E-A832-0A05D35B2F3C}" destId="{9F047B39-8C4E-9748-A3F9-1F01D269CDAB}" srcOrd="1" destOrd="0" presId="urn:microsoft.com/office/officeart/2005/8/layout/target2"/>
    <dgm:cxn modelId="{CFF92DDD-7CA3-7843-A512-ABC42940DA99}" type="presParOf" srcId="{9F047B39-8C4E-9748-A3F9-1F01D269CDAB}" destId="{41E9EB1B-8863-4F41-A39F-406199CC6067}" srcOrd="0" destOrd="0" presId="urn:microsoft.com/office/officeart/2005/8/layout/target2"/>
    <dgm:cxn modelId="{19F08142-CF59-8543-BC58-55B01AD4C2C1}" type="presParOf" srcId="{9F047B39-8C4E-9748-A3F9-1F01D269CDAB}" destId="{56008603-E357-494A-A91D-513803E40DA5}" srcOrd="1" destOrd="0" presId="urn:microsoft.com/office/officeart/2005/8/layout/target2"/>
    <dgm:cxn modelId="{36DDBCF7-2E0F-0B48-B667-A97615FD1738}" type="presParOf" srcId="{B9A6F4A2-E7F3-F14E-A832-0A05D35B2F3C}" destId="{1970CE9C-4FC8-D445-8082-BB7091B27F4A}" srcOrd="2" destOrd="0" presId="urn:microsoft.com/office/officeart/2005/8/layout/target2"/>
    <dgm:cxn modelId="{9BB2ADC6-7687-2B45-9536-D31ACBCA9380}" type="presParOf" srcId="{1970CE9C-4FC8-D445-8082-BB7091B27F4A}" destId="{5202BB09-9022-8042-8D8B-E04CD927798F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B27E30-A990-9447-ADA6-0924ECEDEFB6}">
      <dsp:nvSpPr>
        <dsp:cNvPr id="0" name=""/>
        <dsp:cNvSpPr/>
      </dsp:nvSpPr>
      <dsp:spPr>
        <a:xfrm>
          <a:off x="4117101" y="2036683"/>
          <a:ext cx="2489279" cy="2489279"/>
        </a:xfrm>
        <a:prstGeom prst="gear9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LEARNER CONTROLLED</a:t>
          </a:r>
          <a:endParaRPr lang="en-US" sz="1400" b="1" kern="1200" dirty="0"/>
        </a:p>
      </dsp:txBody>
      <dsp:txXfrm>
        <a:off x="4617557" y="2619785"/>
        <a:ext cx="1488367" cy="1279541"/>
      </dsp:txXfrm>
    </dsp:sp>
    <dsp:sp modelId="{2DBDC5C6-64A1-C645-B29E-127AE5EFA131}">
      <dsp:nvSpPr>
        <dsp:cNvPr id="0" name=""/>
        <dsp:cNvSpPr/>
      </dsp:nvSpPr>
      <dsp:spPr>
        <a:xfrm>
          <a:off x="2668793" y="1448308"/>
          <a:ext cx="1810385" cy="1810385"/>
        </a:xfrm>
        <a:prstGeom prst="gear6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 </a:t>
          </a:r>
          <a:r>
            <a:rPr lang="en-US" sz="1800" b="1" kern="1200" dirty="0" smtClean="0"/>
            <a:t>24/7</a:t>
          </a:r>
          <a:endParaRPr lang="en-US" sz="1800" b="1" kern="1200" dirty="0"/>
        </a:p>
      </dsp:txBody>
      <dsp:txXfrm>
        <a:off x="3124563" y="1906833"/>
        <a:ext cx="898845" cy="893335"/>
      </dsp:txXfrm>
    </dsp:sp>
    <dsp:sp modelId="{3BD6C455-226E-934A-A352-A08445A75245}">
      <dsp:nvSpPr>
        <dsp:cNvPr id="0" name=""/>
        <dsp:cNvSpPr/>
      </dsp:nvSpPr>
      <dsp:spPr>
        <a:xfrm rot="20700000">
          <a:off x="3682794" y="199327"/>
          <a:ext cx="1773807" cy="1773807"/>
        </a:xfrm>
        <a:prstGeom prst="gear6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  FACILITATOR FRIENDLY </a:t>
          </a:r>
          <a:endParaRPr lang="en-US" sz="900" b="1" kern="1200" dirty="0"/>
        </a:p>
      </dsp:txBody>
      <dsp:txXfrm rot="-20700000">
        <a:off x="4071842" y="588375"/>
        <a:ext cx="995711" cy="995711"/>
      </dsp:txXfrm>
    </dsp:sp>
    <dsp:sp modelId="{DDD559D2-C007-BC46-B444-66112D346F79}">
      <dsp:nvSpPr>
        <dsp:cNvPr id="0" name=""/>
        <dsp:cNvSpPr/>
      </dsp:nvSpPr>
      <dsp:spPr>
        <a:xfrm>
          <a:off x="3929346" y="1658974"/>
          <a:ext cx="3186277" cy="3186277"/>
        </a:xfrm>
        <a:prstGeom prst="circularArrow">
          <a:avLst>
            <a:gd name="adj1" fmla="val 4687"/>
            <a:gd name="adj2" fmla="val 299029"/>
            <a:gd name="adj3" fmla="val 2523572"/>
            <a:gd name="adj4" fmla="val 15845412"/>
            <a:gd name="adj5" fmla="val 5469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ED7050-9F33-8C49-877A-DAB49053F663}">
      <dsp:nvSpPr>
        <dsp:cNvPr id="0" name=""/>
        <dsp:cNvSpPr/>
      </dsp:nvSpPr>
      <dsp:spPr>
        <a:xfrm>
          <a:off x="2348177" y="1046315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451643-93C9-4F4D-A68F-7B0B7E25ED6A}">
      <dsp:nvSpPr>
        <dsp:cNvPr id="0" name=""/>
        <dsp:cNvSpPr/>
      </dsp:nvSpPr>
      <dsp:spPr>
        <a:xfrm>
          <a:off x="3272494" y="-190626"/>
          <a:ext cx="2496068" cy="24960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EE0C1B-E5BD-1F48-A668-705F8BC6D3A3}">
      <dsp:nvSpPr>
        <dsp:cNvPr id="0" name=""/>
        <dsp:cNvSpPr/>
      </dsp:nvSpPr>
      <dsp:spPr>
        <a:xfrm>
          <a:off x="0" y="0"/>
          <a:ext cx="8077200" cy="4114800"/>
        </a:xfrm>
        <a:prstGeom prst="roundRect">
          <a:avLst>
            <a:gd name="adj" fmla="val 85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3193542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/>
            <a:t>Self-Direction</a:t>
          </a:r>
          <a:r>
            <a:rPr lang="en-US" sz="1800" b="0" kern="1200" dirty="0" smtClean="0"/>
            <a:t>—</a:t>
          </a:r>
          <a:r>
            <a:rPr lang="en-US" sz="1800" kern="1200" dirty="0" smtClean="0"/>
            <a:t>The learner is able to manage their targeted learning experience  </a:t>
          </a:r>
          <a:endParaRPr lang="en-US" sz="1800" kern="1200" dirty="0"/>
        </a:p>
      </dsp:txBody>
      <dsp:txXfrm>
        <a:off x="102441" y="102441"/>
        <a:ext cx="7872318" cy="3909918"/>
      </dsp:txXfrm>
    </dsp:sp>
    <dsp:sp modelId="{41E9EB1B-8863-4F41-A39F-406199CC6067}">
      <dsp:nvSpPr>
        <dsp:cNvPr id="0" name=""/>
        <dsp:cNvSpPr/>
      </dsp:nvSpPr>
      <dsp:spPr>
        <a:xfrm>
          <a:off x="201930" y="853430"/>
          <a:ext cx="7673340" cy="2880360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1829029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/>
            <a:t>Expunging of Traditional Learning Hierarchies</a:t>
          </a:r>
          <a:r>
            <a:rPr lang="en-US" sz="1800" b="1" kern="1200" dirty="0" smtClean="0"/>
            <a:t>—</a:t>
          </a:r>
          <a:r>
            <a:rPr lang="en-US" sz="1800" kern="1200" dirty="0" smtClean="0"/>
            <a:t>The option for the learner to select their course and when challenges are met computer aided diagnosis assist in remediation.</a:t>
          </a:r>
          <a:endParaRPr lang="en-US" sz="1800" kern="1200" dirty="0"/>
        </a:p>
      </dsp:txBody>
      <dsp:txXfrm>
        <a:off x="290511" y="942011"/>
        <a:ext cx="7496178" cy="2703198"/>
      </dsp:txXfrm>
    </dsp:sp>
    <dsp:sp modelId="{5202BB09-9022-8042-8D8B-E04CD927798F}">
      <dsp:nvSpPr>
        <dsp:cNvPr id="0" name=""/>
        <dsp:cNvSpPr/>
      </dsp:nvSpPr>
      <dsp:spPr>
        <a:xfrm>
          <a:off x="403860" y="2069711"/>
          <a:ext cx="7269480" cy="1283093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128016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/>
            <a:t>Influence of infrastructure and Data Base</a:t>
          </a:r>
          <a:r>
            <a:rPr lang="en-US" sz="1800" b="1" kern="1200" dirty="0" smtClean="0"/>
            <a:t>—</a:t>
          </a:r>
          <a:r>
            <a:rPr lang="en-US" sz="1800" kern="1200" dirty="0" smtClean="0"/>
            <a:t>The learner’s ability to self-enroll with the assistance of an informational infrastructures and data bases in order to progress through knowledge and expertise requirements. </a:t>
          </a:r>
          <a:endParaRPr lang="en-US" sz="1800" kern="1200" dirty="0"/>
        </a:p>
      </dsp:txBody>
      <dsp:txXfrm>
        <a:off x="443320" y="2109171"/>
        <a:ext cx="7190560" cy="12041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57838-0DBF-460B-9EE4-7B174D66D50A}" type="datetimeFigureOut">
              <a:rPr lang="en-US" smtClean="0"/>
              <a:t>7/30/15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EAADB-45FB-4515-9123-FD6AB3D5D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10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Inf_End_sp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89613"/>
            <a:ext cx="2819400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8" descr="Routledge_RGB.jpg                                              0003463BMacintosh HD                   BC35053E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33528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2514600"/>
            <a:ext cx="7467600" cy="1295400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686198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968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1526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3055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916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F3912E7F-AD83-4B5F-8135-5D1E8DFE1213}" type="datetime1">
              <a:rPr lang="en-US" smtClean="0"/>
              <a:t>7/30/15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  <a:prstGeom prst="rect">
            <a:avLst/>
          </a:prstGeom>
        </p:spPr>
        <p:txBody>
          <a:bodyPr/>
          <a:lstStyle/>
          <a:p>
            <a:fld id="{6D3408DE-22B0-49C5-AD41-3C87672549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10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0687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557338"/>
            <a:ext cx="4025900" cy="4233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4700" y="1557338"/>
            <a:ext cx="4027488" cy="4233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0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704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71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780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47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6240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861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114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557338"/>
            <a:ext cx="8205788" cy="423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pic>
        <p:nvPicPr>
          <p:cNvPr id="1028" name="Picture 18" descr="Routledge_RGB.jpg                                              0003463BMacintosh HD                   BC35053E: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938838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371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marL="192088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marL="192088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66" charset="0"/>
        </a:defRPr>
      </a:lvl2pPr>
      <a:lvl3pPr marL="192088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66" charset="0"/>
        </a:defRPr>
      </a:lvl3pPr>
      <a:lvl4pPr marL="192088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66" charset="0"/>
        </a:defRPr>
      </a:lvl4pPr>
      <a:lvl5pPr marL="192088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66" charset="0"/>
        </a:defRPr>
      </a:lvl5pPr>
      <a:lvl6pPr marL="649288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66" charset="0"/>
        </a:defRPr>
      </a:lvl6pPr>
      <a:lvl7pPr marL="1106488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66" charset="0"/>
        </a:defRPr>
      </a:lvl7pPr>
      <a:lvl8pPr marL="1563688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66" charset="0"/>
        </a:defRPr>
      </a:lvl8pPr>
      <a:lvl9pPr marL="2020888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66" charset="0"/>
        </a:defRPr>
      </a:lvl9pPr>
    </p:titleStyle>
    <p:bodyStyle>
      <a:lvl1pPr marL="292100" indent="-292100" algn="l" rtl="0" eaLnBrk="1" fontAlgn="base" hangingPunct="1">
        <a:spcBef>
          <a:spcPct val="20000"/>
        </a:spcBef>
        <a:spcAft>
          <a:spcPct val="0"/>
        </a:spcAft>
        <a:buClr>
          <a:srgbClr val="0A57A5"/>
        </a:buClr>
        <a:buChar char="•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673100" indent="-190500" algn="l" rtl="0" eaLnBrk="1" fontAlgn="base" hangingPunct="1">
        <a:spcBef>
          <a:spcPct val="20000"/>
        </a:spcBef>
        <a:spcAft>
          <a:spcPct val="0"/>
        </a:spcAft>
        <a:buClr>
          <a:srgbClr val="0A57A5"/>
        </a:buClr>
        <a:buFont typeface="Times" panose="02020603050405020304" pitchFamily="18" charset="0"/>
        <a:buChar char="•"/>
        <a:defRPr sz="2000">
          <a:solidFill>
            <a:srgbClr val="1A137B"/>
          </a:solidFill>
          <a:latin typeface="+mn-lt"/>
        </a:defRPr>
      </a:lvl2pPr>
      <a:lvl3pPr marL="1054100" indent="-190500" algn="l" rtl="0" eaLnBrk="1" fontAlgn="base" hangingPunct="1">
        <a:spcBef>
          <a:spcPct val="20000"/>
        </a:spcBef>
        <a:spcAft>
          <a:spcPct val="0"/>
        </a:spcAft>
        <a:buClr>
          <a:srgbClr val="0A57A5"/>
        </a:buClr>
        <a:buFont typeface="Times" panose="02020603050405020304" pitchFamily="18" charset="0"/>
        <a:buChar char="•"/>
        <a:defRPr>
          <a:solidFill>
            <a:srgbClr val="1A137B"/>
          </a:solidFill>
          <a:latin typeface="+mn-lt"/>
        </a:defRPr>
      </a:lvl3pPr>
      <a:lvl4pPr marL="1435100" indent="-190500" algn="l" rtl="0" eaLnBrk="1" fontAlgn="base" hangingPunct="1">
        <a:spcBef>
          <a:spcPct val="20000"/>
        </a:spcBef>
        <a:spcAft>
          <a:spcPct val="0"/>
        </a:spcAft>
        <a:buClr>
          <a:srgbClr val="0A57A5"/>
        </a:buClr>
        <a:buFont typeface="Times" panose="02020603050405020304" pitchFamily="18" charset="0"/>
        <a:buChar char="•"/>
        <a:defRPr sz="1600">
          <a:solidFill>
            <a:srgbClr val="1A137B"/>
          </a:solidFill>
          <a:latin typeface="+mn-lt"/>
        </a:defRPr>
      </a:lvl4pPr>
      <a:lvl5pPr marL="1816100" indent="-190500" algn="l" rtl="0" eaLnBrk="1" fontAlgn="base" hangingPunct="1">
        <a:spcBef>
          <a:spcPct val="20000"/>
        </a:spcBef>
        <a:spcAft>
          <a:spcPct val="0"/>
        </a:spcAft>
        <a:buClr>
          <a:srgbClr val="0A57A5"/>
        </a:buClr>
        <a:buFont typeface="Times" panose="02020603050405020304" pitchFamily="18" charset="0"/>
        <a:buChar char="•"/>
        <a:defRPr sz="1600">
          <a:solidFill>
            <a:srgbClr val="1A137B"/>
          </a:solidFill>
          <a:latin typeface="+mn-lt"/>
        </a:defRPr>
      </a:lvl5pPr>
      <a:lvl6pPr marL="2273300" indent="-190500" algn="l" rtl="0" eaLnBrk="1" fontAlgn="base" hangingPunct="1">
        <a:spcBef>
          <a:spcPct val="20000"/>
        </a:spcBef>
        <a:spcAft>
          <a:spcPct val="0"/>
        </a:spcAft>
        <a:buClr>
          <a:srgbClr val="0A57A5"/>
        </a:buClr>
        <a:buFont typeface="Times"/>
        <a:buChar char="•"/>
        <a:defRPr sz="1600">
          <a:solidFill>
            <a:srgbClr val="1A137B"/>
          </a:solidFill>
          <a:latin typeface="+mn-lt"/>
        </a:defRPr>
      </a:lvl6pPr>
      <a:lvl7pPr marL="2730500" indent="-190500" algn="l" rtl="0" eaLnBrk="1" fontAlgn="base" hangingPunct="1">
        <a:spcBef>
          <a:spcPct val="20000"/>
        </a:spcBef>
        <a:spcAft>
          <a:spcPct val="0"/>
        </a:spcAft>
        <a:buClr>
          <a:srgbClr val="0A57A5"/>
        </a:buClr>
        <a:buFont typeface="Times"/>
        <a:buChar char="•"/>
        <a:defRPr sz="1600">
          <a:solidFill>
            <a:srgbClr val="1A137B"/>
          </a:solidFill>
          <a:latin typeface="+mn-lt"/>
        </a:defRPr>
      </a:lvl7pPr>
      <a:lvl8pPr marL="3187700" indent="-190500" algn="l" rtl="0" eaLnBrk="1" fontAlgn="base" hangingPunct="1">
        <a:spcBef>
          <a:spcPct val="20000"/>
        </a:spcBef>
        <a:spcAft>
          <a:spcPct val="0"/>
        </a:spcAft>
        <a:buClr>
          <a:srgbClr val="0A57A5"/>
        </a:buClr>
        <a:buFont typeface="Times"/>
        <a:buChar char="•"/>
        <a:defRPr sz="1600">
          <a:solidFill>
            <a:srgbClr val="1A137B"/>
          </a:solidFill>
          <a:latin typeface="+mn-lt"/>
        </a:defRPr>
      </a:lvl8pPr>
      <a:lvl9pPr marL="3644900" indent="-190500" algn="l" rtl="0" eaLnBrk="1" fontAlgn="base" hangingPunct="1">
        <a:spcBef>
          <a:spcPct val="20000"/>
        </a:spcBef>
        <a:spcAft>
          <a:spcPct val="0"/>
        </a:spcAft>
        <a:buClr>
          <a:srgbClr val="0A57A5"/>
        </a:buClr>
        <a:buFont typeface="Times"/>
        <a:buChar char="•"/>
        <a:defRPr sz="1600">
          <a:solidFill>
            <a:srgbClr val="1A137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Part 3: Advancements in Adult Learning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762000" cy="244475"/>
          </a:xfrm>
          <a:prstGeom prst="rect">
            <a:avLst/>
          </a:prstGeom>
        </p:spPr>
        <p:txBody>
          <a:bodyPr/>
          <a:lstStyle/>
          <a:p>
            <a:fld id="{159D7193-E232-498A-9FE1-1D79B17476C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847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/>
          <a:lstStyle/>
          <a:p>
            <a:r>
              <a:rPr lang="en-US" b="1" dirty="0" smtClean="0"/>
              <a:t>The Present 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b="1" u="sng" dirty="0" smtClean="0"/>
              <a:t>Issues the learner encountered due to open accessibility of the Internet content</a:t>
            </a:r>
          </a:p>
          <a:p>
            <a:pPr lvl="1">
              <a:buFont typeface="Wingdings" charset="2"/>
              <a:buChar char="v"/>
            </a:pPr>
            <a:endParaRPr lang="en-US" sz="2200" b="1" dirty="0" smtClean="0"/>
          </a:p>
          <a:p>
            <a:pPr lvl="1">
              <a:buFont typeface="Wingdings" charset="2"/>
              <a:buChar char="v"/>
            </a:pP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Quality of content</a:t>
            </a:r>
          </a:p>
          <a:p>
            <a:pPr lvl="1">
              <a:buFont typeface="Wingdings" charset="2"/>
              <a:buChar char="v"/>
            </a:pPr>
            <a:endParaRPr lang="en-US" sz="2200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Wingdings" charset="2"/>
              <a:buChar char="v"/>
            </a:pP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Accuracy of content</a:t>
            </a:r>
          </a:p>
          <a:p>
            <a:pPr lvl="1">
              <a:buFont typeface="Wingdings" charset="2"/>
              <a:buChar char="v"/>
            </a:pPr>
            <a:endParaRPr lang="en-US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Wingdings" charset="2"/>
              <a:buChar char="v"/>
            </a:pP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Completeness of content</a:t>
            </a:r>
          </a:p>
          <a:p>
            <a:pPr lvl="1">
              <a:buFont typeface="Wingdings" charset="2"/>
              <a:buChar char="v"/>
            </a:pPr>
            <a:endParaRPr lang="en-US" sz="2200" b="1" dirty="0"/>
          </a:p>
          <a:p>
            <a:pPr lvl="1">
              <a:buFont typeface="Wingdings" charset="2"/>
              <a:buChar char="v"/>
            </a:pP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159D7193-E232-498A-9FE1-1D79B17476C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955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/>
          <a:lstStyle/>
          <a:p>
            <a:r>
              <a:rPr lang="en-US" b="1" dirty="0" smtClean="0"/>
              <a:t>The Present 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638800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en-US" sz="6200" b="1" u="sng" dirty="0" smtClean="0"/>
              <a:t>Questions  and suggestions to ponder when accessing Internet based content as suggested by McGraw-Hill (2014)</a:t>
            </a:r>
          </a:p>
          <a:p>
            <a:pPr marL="0" indent="0">
              <a:buNone/>
            </a:pPr>
            <a:endParaRPr lang="en-US" sz="2600" b="1" u="sng" dirty="0"/>
          </a:p>
          <a:p>
            <a:pPr lvl="2">
              <a:lnSpc>
                <a:spcPct val="120000"/>
              </a:lnSpc>
              <a:buFont typeface="Wingdings" charset="2"/>
              <a:buChar char="v"/>
            </a:pP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Who is the author or sponsor of the page?</a:t>
            </a:r>
            <a:endParaRPr lang="en-US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lnSpc>
                <a:spcPct val="120000"/>
              </a:lnSpc>
              <a:buFont typeface="Wingdings" charset="2"/>
              <a:buChar char="v"/>
            </a:pP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Are there obvious reasons of bias? </a:t>
            </a:r>
            <a:endParaRPr lang="en-US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lnSpc>
                <a:spcPct val="120000"/>
              </a:lnSpc>
              <a:buFont typeface="Wingdings" charset="2"/>
              <a:buChar char="v"/>
            </a:pP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Is contact information provided?</a:t>
            </a:r>
            <a:endParaRPr lang="en-US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lnSpc>
                <a:spcPct val="120000"/>
              </a:lnSpc>
              <a:buFont typeface="Wingdings" charset="2"/>
              <a:buChar char="v"/>
            </a:pP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Is there a copyright symbol of the page?</a:t>
            </a:r>
            <a:endParaRPr lang="en-US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lnSpc>
                <a:spcPct val="120000"/>
              </a:lnSpc>
              <a:buFont typeface="Wingdings" charset="2"/>
              <a:buChar char="v"/>
            </a:pP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Is the page considered a “zombie” or “walking dead” because the person who posted it no longer maintains or updates it?</a:t>
            </a:r>
            <a:endParaRPr lang="en-US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lnSpc>
                <a:spcPct val="120000"/>
              </a:lnSpc>
              <a:buFont typeface="Wingdings" charset="2"/>
              <a:buChar char="v"/>
            </a:pP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What is the purpose of the page?</a:t>
            </a:r>
            <a:endParaRPr lang="en-US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lnSpc>
                <a:spcPct val="120000"/>
              </a:lnSpc>
              <a:buFont typeface="Wingdings" charset="2"/>
              <a:buChar char="v"/>
            </a:pP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How well organized is the page? </a:t>
            </a:r>
            <a:endParaRPr lang="en-US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lnSpc>
                <a:spcPct val="120000"/>
              </a:lnSpc>
              <a:buFont typeface="Wingdings" charset="2"/>
              <a:buChar char="v"/>
            </a:pP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Is the information on the page </a:t>
            </a:r>
            <a:r>
              <a:rPr lang="en-US" sz="4800" b="1" i="1" dirty="0" smtClean="0">
                <a:solidFill>
                  <a:schemeClr val="accent1">
                    <a:lumMod val="50000"/>
                  </a:schemeClr>
                </a:solidFill>
              </a:rPr>
              <a:t>primary 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or </a:t>
            </a:r>
            <a:r>
              <a:rPr lang="en-US" sz="4800" b="1" i="1" dirty="0" smtClean="0">
                <a:solidFill>
                  <a:schemeClr val="accent1">
                    <a:lumMod val="50000"/>
                  </a:schemeClr>
                </a:solidFill>
              </a:rPr>
              <a:t>secondary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en-US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lnSpc>
                <a:spcPct val="120000"/>
              </a:lnSpc>
              <a:buFont typeface="Wingdings" charset="2"/>
              <a:buChar char="v"/>
            </a:pP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Can you verify the information on the Web some other way?</a:t>
            </a:r>
          </a:p>
          <a:p>
            <a:pPr lvl="2">
              <a:lnSpc>
                <a:spcPct val="120000"/>
              </a:lnSpc>
              <a:buFont typeface="Wingdings" charset="2"/>
              <a:buChar char="v"/>
            </a:pP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If you are concerned about the credibility of the information offered, try starting with a source you know is credible.</a:t>
            </a:r>
            <a:endParaRPr lang="en-US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lnSpc>
                <a:spcPct val="120000"/>
              </a:lnSpc>
              <a:buFont typeface="Wingdings" charset="2"/>
              <a:buChar char="v"/>
            </a:pP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Even though the page may not meet your standards as a citable  source, it may help you generate ideas.</a:t>
            </a:r>
            <a:endParaRPr lang="en-US" sz="4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buFont typeface="Wingdings" charset="2"/>
              <a:buChar char="v"/>
            </a:pPr>
            <a:endParaRPr lang="en-US" sz="37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914400" lvl="2" indent="0">
              <a:buNone/>
            </a:pPr>
            <a:r>
              <a:rPr lang="en-US" sz="37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</a:p>
          <a:p>
            <a:pPr marL="0" indent="0">
              <a:buNone/>
            </a:pPr>
            <a:r>
              <a:rPr lang="en-US" sz="3700" dirty="0" smtClean="0"/>
              <a:t>	</a:t>
            </a:r>
            <a:endParaRPr lang="en-US" sz="3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159D7193-E232-498A-9FE1-1D79B17476C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832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/>
          <a:lstStyle/>
          <a:p>
            <a:r>
              <a:rPr lang="en-US" b="1" dirty="0" smtClean="0"/>
              <a:t>The future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84663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400" b="1" u="sng" dirty="0" smtClean="0"/>
              <a:t>The positions technology occupies in future learning</a:t>
            </a:r>
          </a:p>
          <a:p>
            <a:pPr marL="914400" lvl="2" indent="0">
              <a:buNone/>
            </a:pPr>
            <a:endParaRPr lang="en-US" sz="3400" dirty="0"/>
          </a:p>
          <a:p>
            <a:pPr marL="914400" lvl="2" indent="0">
              <a:buNone/>
            </a:pPr>
            <a:endParaRPr lang="en-US" dirty="0" smtClean="0"/>
          </a:p>
          <a:p>
            <a:pPr lvl="2">
              <a:buFont typeface="Wingdings" charset="2"/>
              <a:buChar char="v"/>
            </a:pPr>
            <a:r>
              <a:rPr lang="en-US" sz="3100" b="1" dirty="0" smtClean="0">
                <a:solidFill>
                  <a:schemeClr val="accent1">
                    <a:lumMod val="50000"/>
                  </a:schemeClr>
                </a:solidFill>
              </a:rPr>
              <a:t>As a lone facilitator of learning</a:t>
            </a:r>
          </a:p>
          <a:p>
            <a:pPr lvl="2">
              <a:buFont typeface="Wingdings" charset="2"/>
              <a:buChar char="v"/>
            </a:pPr>
            <a:endParaRPr lang="en-US" sz="31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buFont typeface="Wingdings" charset="2"/>
              <a:buChar char="v"/>
            </a:pPr>
            <a:r>
              <a:rPr lang="en-US" sz="3100" b="1" dirty="0" smtClean="0">
                <a:solidFill>
                  <a:schemeClr val="accent1">
                    <a:lumMod val="50000"/>
                  </a:schemeClr>
                </a:solidFill>
              </a:rPr>
              <a:t>As an abolisher of traditional hierarchies</a:t>
            </a:r>
          </a:p>
          <a:p>
            <a:pPr lvl="2">
              <a:buFont typeface="Wingdings" charset="2"/>
              <a:buChar char="v"/>
            </a:pPr>
            <a:endParaRPr lang="en-US" sz="31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buFont typeface="Wingdings" charset="2"/>
              <a:buChar char="v"/>
            </a:pPr>
            <a:r>
              <a:rPr lang="en-US" sz="3100" b="1" dirty="0" smtClean="0">
                <a:solidFill>
                  <a:schemeClr val="accent1">
                    <a:lumMod val="50000"/>
                  </a:schemeClr>
                </a:solidFill>
              </a:rPr>
              <a:t>As a self-directed locus of expertise development and certification</a:t>
            </a:r>
          </a:p>
          <a:p>
            <a:pPr lvl="2">
              <a:buFont typeface="Wingdings" charset="2"/>
              <a:buChar char="v"/>
            </a:pPr>
            <a:endParaRPr lang="en-US" dirty="0"/>
          </a:p>
          <a:p>
            <a:pPr marL="863600" lvl="2" indent="0">
              <a:buNone/>
            </a:pPr>
            <a:endParaRPr lang="en-US" b="1" u="sng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 </a:t>
            </a:r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159D7193-E232-498A-9FE1-1D79B17476C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605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77952"/>
            <a:ext cx="8686800" cy="841248"/>
          </a:xfrm>
        </p:spPr>
        <p:txBody>
          <a:bodyPr/>
          <a:lstStyle/>
          <a:p>
            <a:r>
              <a:rPr lang="en-US" b="1" dirty="0" smtClean="0"/>
              <a:t>The future (cont.)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762000" cy="244475"/>
          </a:xfrm>
          <a:prstGeom prst="rect">
            <a:avLst/>
          </a:prstGeom>
        </p:spPr>
        <p:txBody>
          <a:bodyPr/>
          <a:lstStyle/>
          <a:p>
            <a:fld id="{159D7193-E232-498A-9FE1-1D79B17476CC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31120550"/>
              </p:ext>
            </p:extLst>
          </p:nvPr>
        </p:nvGraphicFramePr>
        <p:xfrm>
          <a:off x="609600" y="2209800"/>
          <a:ext cx="8077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4925" y="1143000"/>
            <a:ext cx="75170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chemeClr val="tx2"/>
                </a:solidFill>
              </a:rPr>
              <a:t>Possibilities for Future Learners Through the </a:t>
            </a:r>
          </a:p>
          <a:p>
            <a:pPr algn="ctr"/>
            <a:r>
              <a:rPr lang="en-US" sz="2400" b="1" u="sng" dirty="0" smtClean="0">
                <a:solidFill>
                  <a:schemeClr val="tx2"/>
                </a:solidFill>
              </a:rPr>
              <a:t>Technological Positions</a:t>
            </a:r>
            <a:endParaRPr lang="en-US" sz="2400" b="1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391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1000"/>
            <a:ext cx="8686800" cy="841248"/>
          </a:xfrm>
        </p:spPr>
        <p:txBody>
          <a:bodyPr/>
          <a:lstStyle/>
          <a:p>
            <a:r>
              <a:rPr lang="en-US" b="1" dirty="0" smtClean="0"/>
              <a:t>The Future 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4191000" cy="39624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charset="2"/>
              <a:buChar char="v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Growing Ubiquity of Social media</a:t>
            </a:r>
          </a:p>
          <a:p>
            <a:pPr>
              <a:buFont typeface="Wingdings" charset="2"/>
              <a:buChar char="v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Integration of Online, Hybrid, and Collaborative Learning</a:t>
            </a:r>
          </a:p>
          <a:p>
            <a:pPr>
              <a:buFont typeface="Wingdings" charset="2"/>
              <a:buChar char="v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Rise of Data-Driven Learning and Assessment</a:t>
            </a:r>
          </a:p>
          <a:p>
            <a:pPr>
              <a:buFont typeface="Wingdings" charset="2"/>
              <a:buChar char="v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Shift  from Learners as Consumers to Learners as Creators</a:t>
            </a:r>
          </a:p>
          <a:p>
            <a:pPr>
              <a:buFont typeface="Wingdings" charset="2"/>
              <a:buChar char="v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Agile Approaches to Change </a:t>
            </a:r>
          </a:p>
          <a:p>
            <a:pPr>
              <a:buFont typeface="Wingdings" charset="2"/>
              <a:buChar char="v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Evolution of Online Learning</a:t>
            </a:r>
          </a:p>
          <a:p>
            <a:pPr>
              <a:buFont typeface="Wingdings" charset="2"/>
              <a:buChar char="v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Significant Challenges Impeding Technology Adoption</a:t>
            </a:r>
          </a:p>
          <a:p>
            <a:pPr>
              <a:buFont typeface="Wingdings" charset="2"/>
              <a:buChar char="v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343400" cy="47244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charset="2"/>
              <a:buChar char="v"/>
            </a:pPr>
            <a:r>
              <a:rPr lang="en-US" b="1" dirty="0">
                <a:solidFill>
                  <a:srgbClr val="85540A"/>
                </a:solidFill>
              </a:rPr>
              <a:t>Low Digital Fluency of </a:t>
            </a:r>
            <a:r>
              <a:rPr lang="en-US" b="1" dirty="0" smtClean="0">
                <a:solidFill>
                  <a:srgbClr val="85540A"/>
                </a:solidFill>
              </a:rPr>
              <a:t>Instructors</a:t>
            </a:r>
          </a:p>
          <a:p>
            <a:pPr>
              <a:buFont typeface="Wingdings" charset="2"/>
              <a:buChar char="v"/>
            </a:pPr>
            <a:r>
              <a:rPr lang="en-US" b="1" dirty="0" smtClean="0">
                <a:solidFill>
                  <a:srgbClr val="85540A"/>
                </a:solidFill>
              </a:rPr>
              <a:t>Relative </a:t>
            </a:r>
            <a:r>
              <a:rPr lang="en-US" b="1" dirty="0">
                <a:solidFill>
                  <a:srgbClr val="85540A"/>
                </a:solidFill>
              </a:rPr>
              <a:t>Lack of Rewards for Teaching </a:t>
            </a:r>
            <a:endParaRPr lang="en-US" dirty="0" smtClean="0">
              <a:solidFill>
                <a:srgbClr val="85540A"/>
              </a:solidFill>
            </a:endParaRPr>
          </a:p>
          <a:p>
            <a:pPr>
              <a:buFont typeface="Wingdings" charset="2"/>
              <a:buChar char="v"/>
            </a:pPr>
            <a:r>
              <a:rPr lang="en-US" b="1" dirty="0" smtClean="0">
                <a:solidFill>
                  <a:srgbClr val="85540A"/>
                </a:solidFill>
              </a:rPr>
              <a:t>Competition from New Models of Education</a:t>
            </a:r>
          </a:p>
          <a:p>
            <a:pPr>
              <a:buFont typeface="Wingdings" charset="2"/>
              <a:buChar char="v"/>
            </a:pPr>
            <a:r>
              <a:rPr lang="en-US" b="1" dirty="0" smtClean="0">
                <a:solidFill>
                  <a:srgbClr val="85540A"/>
                </a:solidFill>
              </a:rPr>
              <a:t>Scaling Teaching Innovations</a:t>
            </a:r>
          </a:p>
          <a:p>
            <a:pPr>
              <a:buFont typeface="Wingdings" charset="2"/>
              <a:buChar char="v"/>
            </a:pPr>
            <a:r>
              <a:rPr lang="en-US" b="1" dirty="0" smtClean="0">
                <a:solidFill>
                  <a:srgbClr val="85540A"/>
                </a:solidFill>
              </a:rPr>
              <a:t>Expanding Access</a:t>
            </a:r>
          </a:p>
          <a:p>
            <a:pPr>
              <a:buFont typeface="Wingdings" charset="2"/>
              <a:buChar char="v"/>
            </a:pPr>
            <a:r>
              <a:rPr lang="en-US" b="1" dirty="0" smtClean="0">
                <a:solidFill>
                  <a:srgbClr val="85540A"/>
                </a:solidFill>
              </a:rPr>
              <a:t>Keeping Education Relevant</a:t>
            </a:r>
          </a:p>
          <a:p>
            <a:pPr>
              <a:buFont typeface="Wingdings" charset="2"/>
              <a:buChar char="v"/>
            </a:pPr>
            <a:r>
              <a:rPr lang="en-US" b="1" dirty="0" smtClean="0">
                <a:solidFill>
                  <a:srgbClr val="85540A"/>
                </a:solidFill>
              </a:rPr>
              <a:t>Flipped Classroom </a:t>
            </a:r>
          </a:p>
          <a:p>
            <a:pPr>
              <a:buFont typeface="Wingdings" charset="2"/>
              <a:buChar char="v"/>
            </a:pPr>
            <a:r>
              <a:rPr lang="en-US" b="1" dirty="0" smtClean="0">
                <a:solidFill>
                  <a:srgbClr val="85540A"/>
                </a:solidFill>
              </a:rPr>
              <a:t>Learning Analysis</a:t>
            </a:r>
          </a:p>
          <a:p>
            <a:pPr>
              <a:buFont typeface="Wingdings" charset="2"/>
              <a:buChar char="v"/>
            </a:pPr>
            <a:r>
              <a:rPr lang="en-US" b="1" dirty="0" smtClean="0">
                <a:solidFill>
                  <a:srgbClr val="85540A"/>
                </a:solidFill>
              </a:rPr>
              <a:t>3D Printing</a:t>
            </a:r>
          </a:p>
          <a:p>
            <a:pPr>
              <a:buFont typeface="Wingdings" charset="2"/>
              <a:buChar char="v"/>
            </a:pPr>
            <a:r>
              <a:rPr lang="en-US" b="1" dirty="0" smtClean="0">
                <a:solidFill>
                  <a:srgbClr val="85540A"/>
                </a:solidFill>
              </a:rPr>
              <a:t>Games and </a:t>
            </a:r>
            <a:r>
              <a:rPr lang="en-US" b="1" dirty="0" err="1" smtClean="0">
                <a:solidFill>
                  <a:srgbClr val="85540A"/>
                </a:solidFill>
              </a:rPr>
              <a:t>Gamification</a:t>
            </a:r>
            <a:endParaRPr lang="en-US" b="1" dirty="0" smtClean="0">
              <a:solidFill>
                <a:srgbClr val="85540A"/>
              </a:solidFill>
            </a:endParaRPr>
          </a:p>
          <a:p>
            <a:pPr>
              <a:buFont typeface="Wingdings" charset="2"/>
              <a:buChar char="v"/>
            </a:pPr>
            <a:r>
              <a:rPr lang="en-US" b="1" dirty="0" smtClean="0">
                <a:solidFill>
                  <a:srgbClr val="85540A"/>
                </a:solidFill>
              </a:rPr>
              <a:t>Quantified Self</a:t>
            </a:r>
          </a:p>
          <a:p>
            <a:pPr>
              <a:buFont typeface="Wingdings" charset="2"/>
              <a:buChar char="v"/>
            </a:pPr>
            <a:r>
              <a:rPr lang="en-US" b="1" dirty="0" smtClean="0">
                <a:solidFill>
                  <a:srgbClr val="85540A"/>
                </a:solidFill>
              </a:rPr>
              <a:t>Virtual Assistants</a:t>
            </a:r>
          </a:p>
          <a:p>
            <a:pPr>
              <a:buFont typeface="Wingdings" charset="2"/>
              <a:buChar char="v"/>
            </a:pPr>
            <a:endParaRPr lang="en-US" dirty="0" smtClean="0"/>
          </a:p>
          <a:p>
            <a:pPr>
              <a:buFont typeface="Wingdings" charset="2"/>
              <a:buChar char="v"/>
            </a:pPr>
            <a:endParaRPr lang="en-US" dirty="0" smtClean="0"/>
          </a:p>
          <a:p>
            <a:pPr>
              <a:buFont typeface="Wingdings" charset="2"/>
              <a:buChar char="v"/>
            </a:pPr>
            <a:endParaRPr lang="en-US" dirty="0" smtClean="0"/>
          </a:p>
          <a:p>
            <a:pPr>
              <a:buFont typeface="Wingdings" charset="2"/>
              <a:buChar char="v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762000" cy="244475"/>
          </a:xfrm>
          <a:prstGeom prst="rect">
            <a:avLst/>
          </a:prstGeom>
        </p:spPr>
        <p:txBody>
          <a:bodyPr/>
          <a:lstStyle/>
          <a:p>
            <a:fld id="{159D7193-E232-498A-9FE1-1D79B17476C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9282" y="1066800"/>
            <a:ext cx="83423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4E3B30"/>
                </a:solidFill>
              </a:rPr>
              <a:t>Forecasting Trends Influencing Adult Learning </a:t>
            </a:r>
          </a:p>
          <a:p>
            <a:pPr algn="ctr"/>
            <a:r>
              <a:rPr lang="en-US" sz="2400" b="1" u="sng" dirty="0" smtClean="0">
                <a:solidFill>
                  <a:srgbClr val="4E3B30"/>
                </a:solidFill>
              </a:rPr>
              <a:t>(Johnson et. </a:t>
            </a:r>
            <a:r>
              <a:rPr lang="en-US" sz="2400" b="1" u="sng" dirty="0">
                <a:solidFill>
                  <a:srgbClr val="4E3B30"/>
                </a:solidFill>
              </a:rPr>
              <a:t>a</a:t>
            </a:r>
            <a:r>
              <a:rPr lang="en-US" sz="2400" b="1" u="sng" dirty="0" smtClean="0">
                <a:solidFill>
                  <a:srgbClr val="4E3B30"/>
                </a:solidFill>
              </a:rPr>
              <a:t>l. 2014)    </a:t>
            </a:r>
            <a:endParaRPr lang="en-US" sz="2400" b="1" u="sng" dirty="0">
              <a:solidFill>
                <a:srgbClr val="4E3B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449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/>
          <a:lstStyle/>
          <a:p>
            <a:r>
              <a:rPr lang="en-US" b="1" dirty="0" smtClean="0"/>
              <a:t>Reflection Questions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five information technology developments in your lifetime that have impacted your life.   </a:t>
            </a: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 one recent information technology and how it is impacting your own learning.</a:t>
            </a: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Speculate on the next advancement in information technology that will have a great impact on adult learning. Present a scenario of this advancement in action.     </a:t>
            </a: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and describe a potential loss or pitfall from a high investment in information technology in the context of learning.   </a:t>
            </a: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159D7193-E232-498A-9FE1-1D79B17476C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373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Chapter 11: Information Technology and learning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31990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762000" cy="244475"/>
          </a:xfrm>
          <a:prstGeom prst="rect">
            <a:avLst/>
          </a:prstGeom>
        </p:spPr>
        <p:txBody>
          <a:bodyPr/>
          <a:lstStyle/>
          <a:p>
            <a:fld id="{159D7193-E232-498A-9FE1-1D79B17476C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17420" y="3048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What are some technological advances that have made fundamental changes in your life? </a:t>
            </a:r>
            <a:endParaRPr lang="en-US" sz="3200" b="1" cap="all" dirty="0">
              <a:ln w="0"/>
              <a:solidFill>
                <a:schemeClr val="tx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2366903"/>
            <a:ext cx="617220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85540A"/>
                </a:solidFill>
              </a:rPr>
              <a:t>Examples: </a:t>
            </a:r>
          </a:p>
          <a:p>
            <a:pPr marL="342900" indent="-342900">
              <a:buFont typeface="Wingdings" charset="2"/>
              <a:buChar char="v"/>
            </a:pPr>
            <a:r>
              <a:rPr lang="en-US" sz="2400" b="1" dirty="0" smtClean="0">
                <a:solidFill>
                  <a:srgbClr val="85540A"/>
                </a:solidFill>
              </a:rPr>
              <a:t>Personal </a:t>
            </a:r>
            <a:r>
              <a:rPr lang="en-US" sz="2400" b="1" dirty="0">
                <a:solidFill>
                  <a:srgbClr val="85540A"/>
                </a:solidFill>
              </a:rPr>
              <a:t>Computer</a:t>
            </a:r>
          </a:p>
          <a:p>
            <a:pPr marL="342900" indent="-342900">
              <a:buFont typeface="Wingdings" charset="2"/>
              <a:buChar char="v"/>
            </a:pPr>
            <a:r>
              <a:rPr lang="en-US" sz="2400" b="1" dirty="0" smtClean="0">
                <a:solidFill>
                  <a:srgbClr val="85540A"/>
                </a:solidFill>
              </a:rPr>
              <a:t>Internet</a:t>
            </a:r>
            <a:r>
              <a:rPr lang="en-US" sz="2400" b="1" dirty="0">
                <a:solidFill>
                  <a:srgbClr val="85540A"/>
                </a:solidFill>
              </a:rPr>
              <a:t>/Email</a:t>
            </a:r>
          </a:p>
          <a:p>
            <a:pPr marL="342900" indent="-342900">
              <a:buFont typeface="Wingdings" charset="2"/>
              <a:buChar char="v"/>
            </a:pPr>
            <a:r>
              <a:rPr lang="en-US" sz="2400" b="1" dirty="0" smtClean="0">
                <a:solidFill>
                  <a:srgbClr val="85540A"/>
                </a:solidFill>
              </a:rPr>
              <a:t>Cell </a:t>
            </a:r>
            <a:r>
              <a:rPr lang="en-US" sz="2400" b="1" dirty="0">
                <a:solidFill>
                  <a:srgbClr val="85540A"/>
                </a:solidFill>
              </a:rPr>
              <a:t>phone/smart phone portable  </a:t>
            </a:r>
            <a:r>
              <a:rPr lang="en-US" sz="2400" b="1" dirty="0" smtClean="0">
                <a:solidFill>
                  <a:srgbClr val="85540A"/>
                </a:solidFill>
              </a:rPr>
              <a:t> </a:t>
            </a:r>
            <a:endParaRPr lang="en-US" sz="2400" b="1" dirty="0">
              <a:solidFill>
                <a:srgbClr val="85540A"/>
              </a:solidFill>
            </a:endParaRPr>
          </a:p>
          <a:p>
            <a:r>
              <a:rPr lang="en-US" sz="2400" b="1" dirty="0" smtClean="0">
                <a:solidFill>
                  <a:srgbClr val="85540A"/>
                </a:solidFill>
              </a:rPr>
              <a:t>    computer </a:t>
            </a:r>
            <a:r>
              <a:rPr lang="en-US" sz="2400" b="1" dirty="0">
                <a:solidFill>
                  <a:srgbClr val="85540A"/>
                </a:solidFill>
              </a:rPr>
              <a:t>connection</a:t>
            </a:r>
          </a:p>
          <a:p>
            <a:pPr marL="342900" indent="-342900">
              <a:buFont typeface="Wingdings" charset="2"/>
              <a:buChar char="v"/>
            </a:pPr>
            <a:r>
              <a:rPr lang="en-US" sz="2400" b="1" dirty="0" smtClean="0">
                <a:solidFill>
                  <a:srgbClr val="85540A"/>
                </a:solidFill>
              </a:rPr>
              <a:t>Computer-based </a:t>
            </a:r>
            <a:r>
              <a:rPr lang="en-US" sz="2400" b="1" dirty="0">
                <a:solidFill>
                  <a:srgbClr val="85540A"/>
                </a:solidFill>
              </a:rPr>
              <a:t>digital information </a:t>
            </a:r>
            <a:r>
              <a:rPr lang="en-US" sz="2400" b="1" dirty="0" smtClean="0">
                <a:solidFill>
                  <a:srgbClr val="85540A"/>
                </a:solidFill>
              </a:rPr>
              <a:t>(Google)</a:t>
            </a:r>
            <a:endParaRPr lang="en-US" sz="2400" b="1" dirty="0">
              <a:solidFill>
                <a:srgbClr val="85540A"/>
              </a:solidFill>
            </a:endParaRPr>
          </a:p>
          <a:p>
            <a:pPr marL="342900" indent="-342900">
              <a:buFont typeface="Wingdings" charset="2"/>
              <a:buChar char="v"/>
            </a:pPr>
            <a:r>
              <a:rPr lang="en-US" sz="2400" b="1" dirty="0" smtClean="0">
                <a:solidFill>
                  <a:srgbClr val="85540A"/>
                </a:solidFill>
              </a:rPr>
              <a:t>Computer </a:t>
            </a:r>
            <a:r>
              <a:rPr lang="en-US" sz="2400" b="1" dirty="0">
                <a:solidFill>
                  <a:srgbClr val="85540A"/>
                </a:solidFill>
              </a:rPr>
              <a:t>shopping (</a:t>
            </a:r>
            <a:r>
              <a:rPr lang="en-US" sz="2400" b="1" dirty="0" smtClean="0">
                <a:solidFill>
                  <a:srgbClr val="85540A"/>
                </a:solidFill>
              </a:rPr>
              <a:t>Amazon)</a:t>
            </a:r>
            <a:endParaRPr lang="en-US" sz="2400" b="1" dirty="0">
              <a:solidFill>
                <a:srgbClr val="85540A"/>
              </a:solidFill>
            </a:endParaRPr>
          </a:p>
          <a:p>
            <a:pPr marL="342900" indent="-342900">
              <a:buFont typeface="Wingdings" charset="2"/>
              <a:buChar char="v"/>
            </a:pPr>
            <a:r>
              <a:rPr lang="en-US" sz="2400" b="1" dirty="0" smtClean="0">
                <a:solidFill>
                  <a:srgbClr val="85540A"/>
                </a:solidFill>
              </a:rPr>
              <a:t>Computer </a:t>
            </a:r>
            <a:r>
              <a:rPr lang="en-US" sz="2400" b="1" dirty="0">
                <a:solidFill>
                  <a:srgbClr val="85540A"/>
                </a:solidFill>
              </a:rPr>
              <a:t>banking</a:t>
            </a:r>
          </a:p>
          <a:p>
            <a:pPr marL="342900" indent="-342900">
              <a:buFont typeface="Wingdings" charset="2"/>
              <a:buChar char="v"/>
            </a:pPr>
            <a:r>
              <a:rPr lang="en-US" sz="2400" b="1" dirty="0" smtClean="0">
                <a:solidFill>
                  <a:srgbClr val="85540A"/>
                </a:solidFill>
              </a:rPr>
              <a:t>Digital </a:t>
            </a:r>
            <a:r>
              <a:rPr lang="en-US" sz="2400" b="1" dirty="0">
                <a:solidFill>
                  <a:srgbClr val="85540A"/>
                </a:solidFill>
              </a:rPr>
              <a:t>music and movies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448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b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Information Technological Advancements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3505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The Past</a:t>
            </a:r>
          </a:p>
          <a:p>
            <a:pPr marL="0" indent="0" algn="ctr">
              <a:buNone/>
            </a:pPr>
            <a:endParaRPr lang="en-US" b="1" u="sng" dirty="0" smtClean="0"/>
          </a:p>
          <a:p>
            <a:pPr marL="457200" lvl="1" indent="0">
              <a:buNone/>
            </a:pPr>
            <a:r>
              <a:rPr lang="en-US" sz="1800" b="1" dirty="0" smtClean="0">
                <a:solidFill>
                  <a:schemeClr val="accent1"/>
                </a:solidFill>
              </a:rPr>
              <a:t>    </a:t>
            </a:r>
            <a:r>
              <a:rPr lang="en-US" sz="1800" b="1" dirty="0" smtClean="0">
                <a:solidFill>
                  <a:schemeClr val="accent2"/>
                </a:solidFill>
              </a:rPr>
              <a:t>I.</a:t>
            </a:r>
            <a:r>
              <a:rPr lang="en-US" b="1" dirty="0" smtClean="0">
                <a:solidFill>
                  <a:schemeClr val="accent2"/>
                </a:solidFill>
              </a:rPr>
              <a:t> Xerography </a:t>
            </a:r>
            <a:r>
              <a:rPr lang="en-US" b="1" dirty="0">
                <a:solidFill>
                  <a:schemeClr val="accent2"/>
                </a:solidFill>
              </a:rPr>
              <a:t>Copied Instructional Materials </a:t>
            </a:r>
            <a:endParaRPr lang="en-US" b="1" dirty="0" smtClean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r>
              <a:rPr lang="en-US" sz="1800" b="1" dirty="0" smtClean="0">
                <a:solidFill>
                  <a:schemeClr val="accent2"/>
                </a:solidFill>
              </a:rPr>
              <a:t>    II.</a:t>
            </a:r>
            <a:r>
              <a:rPr lang="en-US" sz="1800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Television Delivered Instruction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r>
              <a:rPr lang="en-US" sz="1800" b="1" dirty="0" smtClean="0">
                <a:solidFill>
                  <a:schemeClr val="accent2"/>
                </a:solidFill>
              </a:rPr>
              <a:t>    III.</a:t>
            </a:r>
            <a:r>
              <a:rPr lang="en-US" sz="1800" dirty="0" smtClean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Automatic Teaching Machines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159D7193-E232-498A-9FE1-1D79B17476C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089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Past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700" b="1" u="sng" dirty="0" smtClean="0"/>
              <a:t> I. Xerography </a:t>
            </a:r>
            <a:r>
              <a:rPr lang="en-US" sz="2700" b="1" u="sng" dirty="0"/>
              <a:t>Copied Instructional Materials </a:t>
            </a:r>
            <a:endParaRPr lang="en-US" sz="2700" b="1" u="sng" dirty="0" smtClean="0"/>
          </a:p>
          <a:p>
            <a:pPr marL="0" indent="0">
              <a:buNone/>
            </a:pPr>
            <a:endParaRPr lang="en-US" sz="2700" b="1" u="sng" dirty="0" smtClean="0"/>
          </a:p>
          <a:p>
            <a:pPr marL="514350" indent="-514350">
              <a:buAutoNum type="arabicPeriod"/>
            </a:pPr>
            <a:r>
              <a:rPr lang="en-US" sz="2600" b="1" dirty="0" smtClean="0">
                <a:solidFill>
                  <a:srgbClr val="85540A"/>
                </a:solidFill>
              </a:rPr>
              <a:t>The precursors to xerography included: 1. Stencil </a:t>
            </a:r>
            <a:endParaRPr lang="en-US" sz="2600" b="1" dirty="0">
              <a:solidFill>
                <a:srgbClr val="85540A"/>
              </a:solidFill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rgbClr val="85540A"/>
                </a:solidFill>
              </a:rPr>
              <a:t> </a:t>
            </a:r>
            <a:r>
              <a:rPr lang="en-US" sz="2600" b="1" dirty="0" smtClean="0">
                <a:solidFill>
                  <a:srgbClr val="85540A"/>
                </a:solidFill>
              </a:rPr>
              <a:t>     Duplicator (mimeograph) and 2. Spirit Duplicator  </a:t>
            </a:r>
          </a:p>
          <a:p>
            <a:pPr>
              <a:buAutoNum type="arabicPeriod"/>
            </a:pPr>
            <a:endParaRPr lang="en-US" sz="2600" b="1" dirty="0">
              <a:solidFill>
                <a:srgbClr val="85540A"/>
              </a:solidFill>
            </a:endParaRPr>
          </a:p>
          <a:p>
            <a:pPr marL="514350" indent="-514350">
              <a:buAutoNum type="arabicPeriod" startAt="2"/>
            </a:pPr>
            <a:r>
              <a:rPr lang="en-US" sz="2600" b="1" dirty="0" smtClean="0">
                <a:solidFill>
                  <a:srgbClr val="85540A"/>
                </a:solidFill>
              </a:rPr>
              <a:t>Xerography was developed in 1938 and </a:t>
            </a:r>
          </a:p>
          <a:p>
            <a:pPr marL="0" indent="0">
              <a:buNone/>
            </a:pPr>
            <a:r>
              <a:rPr lang="en-US" sz="2600" b="1" dirty="0">
                <a:solidFill>
                  <a:srgbClr val="85540A"/>
                </a:solidFill>
              </a:rPr>
              <a:t> </a:t>
            </a:r>
            <a:r>
              <a:rPr lang="en-US" sz="2600" b="1" dirty="0" smtClean="0">
                <a:solidFill>
                  <a:srgbClr val="85540A"/>
                </a:solidFill>
              </a:rPr>
              <a:t>    commercially available in 1960</a:t>
            </a:r>
          </a:p>
          <a:p>
            <a:pPr>
              <a:buAutoNum type="arabicPeriod"/>
            </a:pPr>
            <a:endParaRPr lang="en-US" sz="2600" b="1" dirty="0">
              <a:solidFill>
                <a:srgbClr val="85540A"/>
              </a:solidFill>
            </a:endParaRPr>
          </a:p>
          <a:p>
            <a:pPr marL="514350" indent="-514350">
              <a:buAutoNum type="arabicPeriod" startAt="3"/>
            </a:pPr>
            <a:r>
              <a:rPr lang="en-US" sz="2600" b="1" dirty="0" smtClean="0">
                <a:solidFill>
                  <a:srgbClr val="85540A"/>
                </a:solidFill>
              </a:rPr>
              <a:t>Xerography technology aided instructors in being </a:t>
            </a:r>
            <a:r>
              <a:rPr lang="en-US" sz="2600" b="1" dirty="0">
                <a:solidFill>
                  <a:srgbClr val="85540A"/>
                </a:solidFill>
              </a:rPr>
              <a:t> </a:t>
            </a:r>
            <a:r>
              <a:rPr lang="en-US" sz="2600" b="1" dirty="0" smtClean="0">
                <a:solidFill>
                  <a:srgbClr val="85540A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rgbClr val="85540A"/>
                </a:solidFill>
              </a:rPr>
              <a:t>     able to quickly produce documents containing    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rgbClr val="85540A"/>
                </a:solidFill>
              </a:rPr>
              <a:t>     both original graphics and text for learners. </a:t>
            </a:r>
            <a:endParaRPr lang="en-US" sz="2600" b="1" dirty="0">
              <a:solidFill>
                <a:srgbClr val="85540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159D7193-E232-498A-9FE1-1D79B17476C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346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Past (CONT.)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1"/>
            <a:ext cx="8686800" cy="4343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u="sng" dirty="0" smtClean="0"/>
              <a:t>II. Television Delivered Instruction </a:t>
            </a:r>
          </a:p>
          <a:p>
            <a:pPr marL="0" indent="0">
              <a:buNone/>
            </a:pPr>
            <a:endParaRPr lang="en-US" sz="2800" b="1" u="sng" dirty="0" smtClean="0"/>
          </a:p>
          <a:p>
            <a:pPr>
              <a:buAutoNum type="arabicPeriod"/>
            </a:pPr>
            <a:r>
              <a:rPr lang="en-US" sz="2800" b="1" dirty="0" smtClean="0">
                <a:solidFill>
                  <a:srgbClr val="85540A"/>
                </a:solidFill>
              </a:rPr>
              <a:t> In the 1960’s educational institutions made use video tape technology for creating learning aids and classroom broadcastings.   </a:t>
            </a:r>
          </a:p>
          <a:p>
            <a:pPr>
              <a:buAutoNum type="arabicPeriod"/>
            </a:pPr>
            <a:endParaRPr lang="en-US" sz="2800" b="1" dirty="0" smtClean="0">
              <a:solidFill>
                <a:srgbClr val="85540A"/>
              </a:solidFill>
            </a:endParaRPr>
          </a:p>
          <a:p>
            <a:pPr>
              <a:buAutoNum type="arabicPeriod"/>
            </a:pPr>
            <a:r>
              <a:rPr lang="en-US" sz="2800" b="1" dirty="0" smtClean="0">
                <a:solidFill>
                  <a:srgbClr val="85540A"/>
                </a:solidFill>
              </a:rPr>
              <a:t> 2” wide video tape was simplified to smaller  compact media and playback systems. </a:t>
            </a:r>
          </a:p>
          <a:p>
            <a:pPr>
              <a:buAutoNum type="arabicPeriod"/>
            </a:pPr>
            <a:endParaRPr lang="en-US" sz="2800" b="1" dirty="0" smtClean="0">
              <a:solidFill>
                <a:srgbClr val="85540A"/>
              </a:solidFill>
            </a:endParaRPr>
          </a:p>
          <a:p>
            <a:pPr>
              <a:buAutoNum type="arabicPeriod"/>
            </a:pPr>
            <a:r>
              <a:rPr lang="en-US" sz="2800" b="1" dirty="0" smtClean="0">
                <a:solidFill>
                  <a:srgbClr val="85540A"/>
                </a:solidFill>
              </a:rPr>
              <a:t> Lower cost alternatives to video tape instruction included synchronized filmstrips and slide shows.    </a:t>
            </a:r>
            <a:endParaRPr lang="en-US" sz="2700" b="1" u="sng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159D7193-E232-498A-9FE1-1D79B17476C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510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/>
          <a:lstStyle/>
          <a:p>
            <a:r>
              <a:rPr lang="en-US" b="1" dirty="0" smtClean="0"/>
              <a:t>The past 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u="sng" dirty="0" smtClean="0"/>
              <a:t>III. Automatic Teaching Machines</a:t>
            </a:r>
          </a:p>
          <a:p>
            <a:pPr marL="0" indent="0">
              <a:buNone/>
            </a:pPr>
            <a:endParaRPr lang="en-US" sz="2800" b="1" u="sng" dirty="0" smtClean="0"/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rgbClr val="85540A"/>
                </a:solidFill>
              </a:rPr>
              <a:t>PLATO </a:t>
            </a:r>
            <a:r>
              <a:rPr lang="en-US" sz="2800" b="1" dirty="0">
                <a:solidFill>
                  <a:srgbClr val="85540A"/>
                </a:solidFill>
              </a:rPr>
              <a:t>(Programmed Logic for </a:t>
            </a:r>
            <a:r>
              <a:rPr lang="en-US" sz="2800" b="1" dirty="0" smtClean="0">
                <a:solidFill>
                  <a:srgbClr val="85540A"/>
                </a:solidFill>
              </a:rPr>
              <a:t>Automatic </a:t>
            </a:r>
            <a:r>
              <a:rPr lang="en-US" sz="2800" b="1" dirty="0">
                <a:solidFill>
                  <a:srgbClr val="85540A"/>
                </a:solidFill>
              </a:rPr>
              <a:t>Teaching Operations) </a:t>
            </a:r>
            <a:r>
              <a:rPr lang="en-US" sz="2800" b="1" dirty="0" smtClean="0">
                <a:solidFill>
                  <a:srgbClr val="85540A"/>
                </a:solidFill>
              </a:rPr>
              <a:t>began </a:t>
            </a:r>
            <a:r>
              <a:rPr lang="en-US" sz="2800" b="1" dirty="0">
                <a:solidFill>
                  <a:srgbClr val="85540A"/>
                </a:solidFill>
              </a:rPr>
              <a:t>in 1960 via University of </a:t>
            </a:r>
            <a:r>
              <a:rPr lang="en-US" sz="2800" b="1" dirty="0" smtClean="0">
                <a:solidFill>
                  <a:srgbClr val="85540A"/>
                </a:solidFill>
              </a:rPr>
              <a:t>Illinois</a:t>
            </a:r>
            <a:r>
              <a:rPr lang="en-US" sz="2800" b="1" dirty="0">
                <a:solidFill>
                  <a:srgbClr val="85540A"/>
                </a:solidFill>
              </a:rPr>
              <a:t>. </a:t>
            </a:r>
            <a:endParaRPr lang="en-US" sz="2800" b="1" dirty="0" smtClean="0">
              <a:solidFill>
                <a:srgbClr val="85540A"/>
              </a:solidFill>
            </a:endParaRPr>
          </a:p>
          <a:p>
            <a:pPr marL="514350" indent="-514350">
              <a:buAutoNum type="arabicPeriod"/>
            </a:pPr>
            <a:endParaRPr lang="en-US" sz="2800" b="1" dirty="0">
              <a:solidFill>
                <a:srgbClr val="85540A"/>
              </a:solidFill>
            </a:endParaRP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rgbClr val="85540A"/>
                </a:solidFill>
              </a:rPr>
              <a:t>William Norris of Control Data Corporation assumed leadership of PLATO.   </a:t>
            </a:r>
          </a:p>
          <a:p>
            <a:pPr marL="514350" indent="-514350">
              <a:buAutoNum type="arabicPeriod"/>
            </a:pPr>
            <a:endParaRPr lang="en-US" sz="2800" b="1" dirty="0" smtClean="0">
              <a:solidFill>
                <a:srgbClr val="85540A"/>
              </a:solidFill>
            </a:endParaRP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rgbClr val="85540A"/>
                </a:solidFill>
              </a:rPr>
              <a:t>In 2006 PLATO discontinued, however elements of it were reformulated and incorporated into later information technologies.        </a:t>
            </a:r>
            <a:endParaRPr lang="en-US" sz="2800" b="1" dirty="0">
              <a:solidFill>
                <a:srgbClr val="85540A"/>
              </a:solidFill>
            </a:endParaRPr>
          </a:p>
          <a:p>
            <a:pPr marL="0" indent="0">
              <a:buNone/>
            </a:pPr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159D7193-E232-498A-9FE1-1D79B17476C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757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/>
          <a:lstStyle/>
          <a:p>
            <a:r>
              <a:rPr lang="en-US" b="1" dirty="0" smtClean="0"/>
              <a:t>The Present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800" b="1" u="sng" dirty="0" smtClean="0"/>
              <a:t>Factors currently influencing learning</a:t>
            </a:r>
          </a:p>
          <a:p>
            <a:pPr marL="0" indent="0" algn="ctr">
              <a:buNone/>
            </a:pPr>
            <a:r>
              <a:rPr lang="en-US" sz="2800" b="1" u="sng" dirty="0" smtClean="0"/>
              <a:t>Experiences</a:t>
            </a:r>
          </a:p>
          <a:p>
            <a:pPr marL="0" indent="0">
              <a:buNone/>
            </a:pPr>
            <a:endParaRPr lang="en-US" sz="2600" b="1" u="sng" dirty="0" smtClean="0"/>
          </a:p>
          <a:p>
            <a:pPr lvl="1">
              <a:buFont typeface="Wingdings" charset="2"/>
              <a:buChar char="v"/>
            </a:pP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</a:rPr>
              <a:t>Internet-Delivered Information and Training</a:t>
            </a:r>
          </a:p>
          <a:p>
            <a:pPr lvl="1">
              <a:buFont typeface="Wingdings" charset="2"/>
              <a:buChar char="v"/>
            </a:pPr>
            <a:endParaRPr lang="en-US" sz="2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Wingdings" charset="2"/>
              <a:buChar char="v"/>
            </a:pP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</a:rPr>
              <a:t>Digital Books</a:t>
            </a:r>
          </a:p>
          <a:p>
            <a:pPr lvl="1">
              <a:buFont typeface="Wingdings" charset="2"/>
              <a:buChar char="v"/>
            </a:pPr>
            <a:endParaRPr lang="en-US" sz="2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Wingdings" charset="2"/>
              <a:buChar char="v"/>
            </a:pP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</a:rPr>
              <a:t>Free Online Learning (MOOCS)</a:t>
            </a:r>
          </a:p>
          <a:p>
            <a:pPr lvl="1">
              <a:buFont typeface="Wingdings" charset="2"/>
              <a:buChar char="v"/>
            </a:pPr>
            <a:endParaRPr lang="en-US" sz="2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Wingdings" charset="2"/>
              <a:buChar char="v"/>
            </a:pP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</a:rPr>
              <a:t>Possibilities of virtual connections with experts world-wide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159D7193-E232-498A-9FE1-1D79B17476C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941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THE PRESENT (CONT.)</a:t>
            </a:r>
            <a:endParaRPr lang="en-US" sz="32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8746924"/>
              </p:ext>
            </p:extLst>
          </p:nvPr>
        </p:nvGraphicFramePr>
        <p:xfrm>
          <a:off x="152400" y="2179637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159D7193-E232-498A-9FE1-1D79B17476C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84155" y="1295400"/>
            <a:ext cx="737734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u="sng" dirty="0" smtClean="0">
                <a:solidFill>
                  <a:schemeClr val="tx2"/>
                </a:solidFill>
              </a:rPr>
              <a:t>Principal </a:t>
            </a:r>
            <a:r>
              <a:rPr lang="en-US" sz="2600" b="1" u="sng" dirty="0">
                <a:solidFill>
                  <a:schemeClr val="tx2"/>
                </a:solidFill>
              </a:rPr>
              <a:t>i</a:t>
            </a:r>
            <a:r>
              <a:rPr lang="en-US" sz="2600" b="1" u="sng" dirty="0" smtClean="0">
                <a:solidFill>
                  <a:schemeClr val="tx2"/>
                </a:solidFill>
              </a:rPr>
              <a:t>deas grounding information </a:t>
            </a:r>
          </a:p>
          <a:p>
            <a:r>
              <a:rPr lang="en-US" sz="2600" b="1" u="sng" dirty="0" smtClean="0">
                <a:solidFill>
                  <a:schemeClr val="tx2"/>
                </a:solidFill>
              </a:rPr>
              <a:t>technology </a:t>
            </a:r>
            <a:r>
              <a:rPr lang="en-US" sz="2600" b="1" u="sng" dirty="0">
                <a:solidFill>
                  <a:schemeClr val="tx2"/>
                </a:solidFill>
              </a:rPr>
              <a:t>and its learning influence </a:t>
            </a:r>
            <a:endParaRPr lang="en-US" sz="2600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05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">
      <a:dk1>
        <a:srgbClr val="000000"/>
      </a:dk1>
      <a:lt1>
        <a:srgbClr val="FFFFFF"/>
      </a:lt1>
      <a:dk2>
        <a:srgbClr val="11147D"/>
      </a:dk2>
      <a:lt2>
        <a:srgbClr val="9DBCDB"/>
      </a:lt2>
      <a:accent1>
        <a:srgbClr val="DEF0FC"/>
      </a:accent1>
      <a:accent2>
        <a:srgbClr val="11147D"/>
      </a:accent2>
      <a:accent3>
        <a:srgbClr val="FFFFFF"/>
      </a:accent3>
      <a:accent4>
        <a:srgbClr val="000000"/>
      </a:accent4>
      <a:accent5>
        <a:srgbClr val="ECF6FD"/>
      </a:accent5>
      <a:accent6>
        <a:srgbClr val="0E1171"/>
      </a:accent6>
      <a:hlink>
        <a:srgbClr val="ADDAF7"/>
      </a:hlink>
      <a:folHlink>
        <a:srgbClr val="3E7AB8"/>
      </a:folHlink>
    </a:clrScheme>
    <a:fontScheme name="Office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3089</TotalTime>
  <Words>823</Words>
  <Application>Microsoft Macintosh PowerPoint</Application>
  <PresentationFormat>On-screen Show (4:3)</PresentationFormat>
  <Paragraphs>154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1_Office Theme</vt:lpstr>
      <vt:lpstr>Part 3: Advancements in Adult Learning</vt:lpstr>
      <vt:lpstr>Chapter 11: Information Technology and learning </vt:lpstr>
      <vt:lpstr>PowerPoint Presentation</vt:lpstr>
      <vt:lpstr> Information Technological Advancements </vt:lpstr>
      <vt:lpstr>The Past</vt:lpstr>
      <vt:lpstr>The Past (CONT.)  </vt:lpstr>
      <vt:lpstr>The past (Cont.)</vt:lpstr>
      <vt:lpstr>The Present </vt:lpstr>
      <vt:lpstr>THE PRESENT (CONT.)</vt:lpstr>
      <vt:lpstr>The Present (Cont.)</vt:lpstr>
      <vt:lpstr>The Present (Cont.)</vt:lpstr>
      <vt:lpstr>The future</vt:lpstr>
      <vt:lpstr>The future (cont.)</vt:lpstr>
      <vt:lpstr>The Future (Cont.)</vt:lpstr>
      <vt:lpstr>Reflection Questions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9: New Perspectives on Andragogy</dc:title>
  <dc:creator>Lindsey Eason All</dc:creator>
  <cp:lastModifiedBy>Patti Wilkins</cp:lastModifiedBy>
  <cp:revision>141</cp:revision>
  <dcterms:created xsi:type="dcterms:W3CDTF">2010-02-28T16:12:47Z</dcterms:created>
  <dcterms:modified xsi:type="dcterms:W3CDTF">2015-07-30T18:07:55Z</dcterms:modified>
</cp:coreProperties>
</file>