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66" r:id="rId2"/>
    <p:sldId id="256" r:id="rId3"/>
    <p:sldId id="257" r:id="rId4"/>
    <p:sldId id="258" r:id="rId5"/>
    <p:sldId id="259" r:id="rId6"/>
    <p:sldId id="260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98" autoAdjust="0"/>
    <p:restoredTop sz="86420" autoAdjust="0"/>
  </p:normalViewPr>
  <p:slideViewPr>
    <p:cSldViewPr>
      <p:cViewPr varScale="1">
        <p:scale>
          <a:sx n="145" d="100"/>
          <a:sy n="145" d="100"/>
        </p:scale>
        <p:origin x="-96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ECD46-E571-425D-884D-8D88EDDD30DB}" type="datetimeFigureOut">
              <a:rPr lang="en-US" smtClean="0"/>
              <a:t>7/30/15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C131F-B3FA-4DAD-B6D0-4E3093981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10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Inf_End_sp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9613"/>
            <a:ext cx="2819400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8" descr="Routledge_RGB.jpg                                              0003463BMacintosh HD                   BC35053E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33528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2514600"/>
            <a:ext cx="7467600" cy="1295400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8146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82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1526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3055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090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33E1B738-D6A1-4590-8385-D01131FF5052}" type="datetime1">
              <a:rPr lang="en-US" smtClean="0"/>
              <a:t>7/30/15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8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09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119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557338"/>
            <a:ext cx="4025900" cy="4233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700" y="1557338"/>
            <a:ext cx="4027488" cy="4233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03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45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26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163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255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92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114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557338"/>
            <a:ext cx="8205788" cy="423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28" name="Picture 18" descr="Routledge_RGB.jpg                                              0003463BMacintosh HD                   BC35053E: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938838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63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marL="1920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marL="1920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2pPr>
      <a:lvl3pPr marL="1920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3pPr>
      <a:lvl4pPr marL="1920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4pPr>
      <a:lvl5pPr marL="1920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5pPr>
      <a:lvl6pPr marL="6492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6pPr>
      <a:lvl7pPr marL="11064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7pPr>
      <a:lvl8pPr marL="15636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8pPr>
      <a:lvl9pPr marL="20208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9pPr>
    </p:titleStyle>
    <p:bodyStyle>
      <a:lvl1pPr marL="292100" indent="-2921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6731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 panose="02020603050405020304" pitchFamily="18" charset="0"/>
        <a:buChar char="•"/>
        <a:defRPr sz="2000">
          <a:solidFill>
            <a:srgbClr val="1A137B"/>
          </a:solidFill>
          <a:latin typeface="+mn-lt"/>
        </a:defRPr>
      </a:lvl2pPr>
      <a:lvl3pPr marL="10541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 panose="02020603050405020304" pitchFamily="18" charset="0"/>
        <a:buChar char="•"/>
        <a:defRPr>
          <a:solidFill>
            <a:srgbClr val="1A137B"/>
          </a:solidFill>
          <a:latin typeface="+mn-lt"/>
        </a:defRPr>
      </a:lvl3pPr>
      <a:lvl4pPr marL="14351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 panose="02020603050405020304" pitchFamily="18" charset="0"/>
        <a:buChar char="•"/>
        <a:defRPr sz="1600">
          <a:solidFill>
            <a:srgbClr val="1A137B"/>
          </a:solidFill>
          <a:latin typeface="+mn-lt"/>
        </a:defRPr>
      </a:lvl4pPr>
      <a:lvl5pPr marL="18161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 panose="02020603050405020304" pitchFamily="18" charset="0"/>
        <a:buChar char="•"/>
        <a:defRPr sz="1600">
          <a:solidFill>
            <a:srgbClr val="1A137B"/>
          </a:solidFill>
          <a:latin typeface="+mn-lt"/>
        </a:defRPr>
      </a:lvl5pPr>
      <a:lvl6pPr marL="22733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/>
        <a:buChar char="•"/>
        <a:defRPr sz="1600">
          <a:solidFill>
            <a:srgbClr val="1A137B"/>
          </a:solidFill>
          <a:latin typeface="+mn-lt"/>
        </a:defRPr>
      </a:lvl6pPr>
      <a:lvl7pPr marL="27305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/>
        <a:buChar char="•"/>
        <a:defRPr sz="1600">
          <a:solidFill>
            <a:srgbClr val="1A137B"/>
          </a:solidFill>
          <a:latin typeface="+mn-lt"/>
        </a:defRPr>
      </a:lvl7pPr>
      <a:lvl8pPr marL="31877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/>
        <a:buChar char="•"/>
        <a:defRPr sz="1600">
          <a:solidFill>
            <a:srgbClr val="1A137B"/>
          </a:solidFill>
          <a:latin typeface="+mn-lt"/>
        </a:defRPr>
      </a:lvl8pPr>
      <a:lvl9pPr marL="36449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/>
        <a:buChar char="•"/>
        <a:defRPr sz="1600">
          <a:solidFill>
            <a:srgbClr val="1A137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Part 4: Practices in Adult </a:t>
            </a:r>
            <a:r>
              <a:rPr lang="en-US" b="1" dirty="0"/>
              <a:t>L</a:t>
            </a:r>
            <a:r>
              <a:rPr lang="en-US" b="1" dirty="0" smtClean="0"/>
              <a:t>earning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1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anchor="t"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Chapter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13: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Whole-Part-Whole Learning Model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2 Key Elements of the Whole-Part-Whole Learning Model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sz="28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Camps in the field of learning psychology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smtClean="0"/>
              <a:t>Behaviorist/connectionist camp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smtClean="0"/>
              <a:t>Gestalt/cognitive camp</a:t>
            </a:r>
          </a:p>
          <a:p>
            <a:pPr lvl="0">
              <a:buFont typeface="Wingdings" charset="2"/>
              <a:buChar char="v"/>
            </a:pPr>
            <a:r>
              <a:rPr lang="en-US" sz="28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Acknowledge the value of each camp and integrate it through Tolman’s concept of “purposive-behaviorism”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Whole-Part-Whole Learning Model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22838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Claims there is a natural whole-part-whole rhythm to learning</a:t>
            </a:r>
          </a:p>
          <a:p>
            <a:pPr marL="0" indent="0">
              <a:buNone/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charset="2"/>
              <a:buChar char="v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Provides the learner with the complete understanding of the content at various levels of performance</a:t>
            </a:r>
          </a:p>
          <a:p>
            <a:pPr marL="0" indent="0">
              <a:buNone/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charset="2"/>
              <a:buChar char="v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Allows for higher-order cognitive development to the levels of improvement and invention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Whole-Part-Whole Learning Model (cont.)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694238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Main Purposes of First “Whole”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To provide a mental scaffolding through advance organizers and schemata alignment to prepare learners for the new instruction they will receive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To provide motivation for the participant to want to learn by making the content meaningful and connecting it to the learner</a:t>
            </a:r>
          </a:p>
          <a:p>
            <a:pPr>
              <a:buFont typeface="Wingdings" charset="2"/>
              <a:buChar char="v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Second “Whole”</a:t>
            </a:r>
          </a:p>
          <a:p>
            <a:pPr marL="457200" lvl="1" indent="0">
              <a:buNone/>
            </a:pPr>
            <a:r>
              <a:rPr lang="en-US" sz="1700" dirty="0" smtClean="0">
                <a:solidFill>
                  <a:schemeClr val="accent1"/>
                </a:solidFill>
              </a:rPr>
              <a:t> 1</a:t>
            </a:r>
            <a:r>
              <a:rPr lang="en-US" sz="1600" dirty="0" smtClean="0">
                <a:solidFill>
                  <a:schemeClr val="accent1"/>
                </a:solidFill>
              </a:rPr>
              <a:t>.      </a:t>
            </a:r>
            <a:r>
              <a:rPr lang="en-US" sz="2600" dirty="0" smtClean="0"/>
              <a:t>Learner recognition and recall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Advance Organizers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v"/>
            </a:pPr>
            <a:r>
              <a:rPr lang="en-US" sz="28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Originally introduced by Ausubel in 1968</a:t>
            </a:r>
          </a:p>
          <a:p>
            <a:endParaRPr lang="en-US" sz="2800" b="1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charset="2"/>
              <a:buChar char="v"/>
            </a:pPr>
            <a:r>
              <a:rPr lang="en-US" sz="28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technique for helping students learn and retrieve information by making it meaningful and familiar</a:t>
            </a:r>
          </a:p>
          <a:p>
            <a:pPr lvl="1"/>
            <a:r>
              <a:rPr lang="en-US" sz="2600" smtClean="0"/>
              <a:t>Accomplished by</a:t>
            </a:r>
          </a:p>
          <a:p>
            <a:pPr lvl="2">
              <a:buFont typeface="Wingdings" charset="2"/>
              <a:buChar char="ü"/>
            </a:pPr>
            <a:r>
              <a:rPr lang="en-US" smtClean="0"/>
              <a:t>Introducing  the basic concepts of the new material,   </a:t>
            </a:r>
          </a:p>
          <a:p>
            <a:pPr marL="914400" lvl="2" indent="0">
              <a:buNone/>
            </a:pPr>
            <a:r>
              <a:rPr lang="en-US" smtClean="0"/>
              <a:t>  from which the students are able to organize the      </a:t>
            </a:r>
          </a:p>
          <a:p>
            <a:pPr marL="914400" lvl="2" indent="0">
              <a:buNone/>
            </a:pPr>
            <a:r>
              <a:rPr lang="en-US" smtClean="0"/>
              <a:t>  more specific information that will follow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Motivating the Learner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charset="2"/>
              <a:buChar char="v"/>
            </a:pPr>
            <a:r>
              <a:rPr lang="en-US" sz="28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the learners valuing the new content being taught, there is little hope for retention or transfer to the workplace</a:t>
            </a:r>
          </a:p>
          <a:p>
            <a:pPr marL="0" indent="0">
              <a:buNone/>
            </a:pPr>
            <a:endParaRPr lang="en-US" sz="2800" b="1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charset="2"/>
              <a:buChar char="v"/>
            </a:pPr>
            <a:r>
              <a:rPr lang="en-US" sz="28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Force Changes that Result in Learning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smtClean="0"/>
              <a:t>Change in the structure of the cognitive field itself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smtClean="0"/>
              <a:t>Change in the internal needs or motivation of the individual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Reflection Questions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essential thinking undergirding the Whole-Part-Whole Learning Model?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the Whole-Part-Whole Learning Model particularly helpful in planning adult learning?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on personal experience, report on a learning experience that did not honor the Whole-Part-Whole Learning Model and discuss what changes would need to be made to make it conform. 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on differing content and objectives, what are some of the variations in the Whole-Part-Whole Learning Model? 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65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1147D"/>
      </a:dk2>
      <a:lt2>
        <a:srgbClr val="9DBCDB"/>
      </a:lt2>
      <a:accent1>
        <a:srgbClr val="DEF0FC"/>
      </a:accent1>
      <a:accent2>
        <a:srgbClr val="11147D"/>
      </a:accent2>
      <a:accent3>
        <a:srgbClr val="FFFFFF"/>
      </a:accent3>
      <a:accent4>
        <a:srgbClr val="000000"/>
      </a:accent4>
      <a:accent5>
        <a:srgbClr val="ECF6FD"/>
      </a:accent5>
      <a:accent6>
        <a:srgbClr val="0E1171"/>
      </a:accent6>
      <a:hlink>
        <a:srgbClr val="ADDAF7"/>
      </a:hlink>
      <a:folHlink>
        <a:srgbClr val="3E7AB8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387</Words>
  <Application>Microsoft Macintosh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Part 4: Practices in Adult Learning</vt:lpstr>
      <vt:lpstr>Chapter 13: Whole-Part-Whole Learning Model</vt:lpstr>
      <vt:lpstr>2 Key Elements of the Whole-Part-Whole Learning Model</vt:lpstr>
      <vt:lpstr>Whole-Part-Whole Learning Model</vt:lpstr>
      <vt:lpstr>Whole-Part-Whole Learning Model (cont.)</vt:lpstr>
      <vt:lpstr>Advance Organizers</vt:lpstr>
      <vt:lpstr>Motivating the Learner</vt:lpstr>
      <vt:lpstr>Reflection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12: Whole-Part-Whole Learning Model</dc:title>
  <dc:creator>Lindsey Eason All</dc:creator>
  <cp:lastModifiedBy>Patti Wilkins</cp:lastModifiedBy>
  <cp:revision>102</cp:revision>
  <dcterms:created xsi:type="dcterms:W3CDTF">2010-03-01T00:26:57Z</dcterms:created>
  <dcterms:modified xsi:type="dcterms:W3CDTF">2015-07-30T18:09:07Z</dcterms:modified>
</cp:coreProperties>
</file>